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63" r:id="rId2"/>
    <p:sldId id="357" r:id="rId3"/>
    <p:sldId id="319" r:id="rId4"/>
    <p:sldId id="320" r:id="rId5"/>
    <p:sldId id="321" r:id="rId6"/>
    <p:sldId id="322" r:id="rId7"/>
    <p:sldId id="323" r:id="rId8"/>
    <p:sldId id="325" r:id="rId9"/>
    <p:sldId id="326" r:id="rId10"/>
    <p:sldId id="327" r:id="rId11"/>
    <p:sldId id="328" r:id="rId12"/>
    <p:sldId id="337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50" r:id="rId21"/>
    <p:sldId id="351" r:id="rId22"/>
    <p:sldId id="336" r:id="rId23"/>
    <p:sldId id="338" r:id="rId24"/>
    <p:sldId id="339" r:id="rId25"/>
    <p:sldId id="340" r:id="rId26"/>
    <p:sldId id="352" r:id="rId27"/>
    <p:sldId id="341" r:id="rId28"/>
    <p:sldId id="342" r:id="rId29"/>
    <p:sldId id="343" r:id="rId30"/>
    <p:sldId id="344" r:id="rId31"/>
    <p:sldId id="345" r:id="rId32"/>
    <p:sldId id="353" r:id="rId33"/>
    <p:sldId id="354" r:id="rId34"/>
    <p:sldId id="355" r:id="rId35"/>
    <p:sldId id="346" r:id="rId36"/>
    <p:sldId id="347" r:id="rId37"/>
    <p:sldId id="348" r:id="rId38"/>
    <p:sldId id="35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7">
          <p15:clr>
            <a:srgbClr val="A4A3A4"/>
          </p15:clr>
        </p15:guide>
        <p15:guide id="2" orient="horz" pos="152">
          <p15:clr>
            <a:srgbClr val="A4A3A4"/>
          </p15:clr>
        </p15:guide>
        <p15:guide id="3" orient="horz" pos="343">
          <p15:clr>
            <a:srgbClr val="A4A3A4"/>
          </p15:clr>
        </p15:guide>
        <p15:guide id="4" pos="5520">
          <p15:clr>
            <a:srgbClr val="A4A3A4"/>
          </p15:clr>
        </p15:guide>
        <p15:guide id="5" pos="6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D"/>
    <a:srgbClr val="0069AE"/>
    <a:srgbClr val="0068AD"/>
    <a:srgbClr val="37D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67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906" y="96"/>
      </p:cViewPr>
      <p:guideLst>
        <p:guide orient="horz" pos="457"/>
        <p:guide orient="horz" pos="152"/>
        <p:guide orient="horz" pos="343"/>
        <p:guide pos="5520"/>
        <p:guide pos="6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galenhealthcaresolutions-my.sharepoint.com/personal/robert_downey_galenhealthcare_com/Documents/Not%20Shared/HIPPA%20Breach%20Sta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galenhealthcaresolutions-my.sharepoint.com/personal/robert_downey_galenhealthcare_com/Documents/Not%20Shared/HIPPA%20Breach%20Sta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galenhealthcaresolutions-my.sharepoint.com/personal/robert_downey_galenhealthcare_com/Documents/Not%20Shared/HIPPA%20Breach%20Sta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galenhealthcaresolutions-my.sharepoint.com/personal/robert_downey_galenhealthcare_com/Documents/Not%20Shared/HIPPA%20Breach%20Sta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[HIPPA Breach Stats.xlsx]Sheet1!PivotTable1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Reported Breaches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Sheet1!$A$4:$A$10</c:f>
              <c:strCache>
                <c:ptCount val="6"/>
                <c:pt idx="0">
                  <c:v>Hacking</c:v>
                </c:pt>
                <c:pt idx="1">
                  <c:v>Improper Disposal</c:v>
                </c:pt>
                <c:pt idx="2">
                  <c:v>Loss</c:v>
                </c:pt>
                <c:pt idx="3">
                  <c:v>Other</c:v>
                </c:pt>
                <c:pt idx="4">
                  <c:v>Theft</c:v>
                </c:pt>
                <c:pt idx="5">
                  <c:v>Unauthorized Access/Disclosure</c:v>
                </c:pt>
              </c:strCache>
            </c:strRef>
          </c:cat>
          <c:val>
            <c:numRef>
              <c:f>Sheet1!$B$4:$B$10</c:f>
              <c:numCache>
                <c:formatCode>General</c:formatCode>
                <c:ptCount val="6"/>
                <c:pt idx="0">
                  <c:v>157</c:v>
                </c:pt>
                <c:pt idx="1">
                  <c:v>58</c:v>
                </c:pt>
                <c:pt idx="2">
                  <c:v>133</c:v>
                </c:pt>
                <c:pt idx="3">
                  <c:v>92</c:v>
                </c:pt>
                <c:pt idx="4">
                  <c:v>698</c:v>
                </c:pt>
                <c:pt idx="5">
                  <c:v>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D-4724-9393-7B661F561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79597304"/>
        <c:axId val="579597960"/>
      </c:barChart>
      <c:catAx>
        <c:axId val="57959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597960"/>
        <c:crosses val="autoZero"/>
        <c:auto val="1"/>
        <c:lblAlgn val="ctr"/>
        <c:lblOffset val="100"/>
        <c:noMultiLvlLbl val="0"/>
      </c:catAx>
      <c:valAx>
        <c:axId val="57959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597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[HIPPA Breach Stats.xlsx]Sheet2!PivotTable2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Reported Breach</a:t>
            </a:r>
            <a:r>
              <a:rPr lang="en-US" sz="1800" b="1" baseline="0" dirty="0"/>
              <a:t> Sources</a:t>
            </a:r>
            <a:endParaRPr lang="en-US" sz="1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Sheet2!$A$2:$A$6</c:f>
              <c:strCache>
                <c:ptCount val="4"/>
                <c:pt idx="0">
                  <c:v>Business Associate</c:v>
                </c:pt>
                <c:pt idx="1">
                  <c:v>Health Plan</c:v>
                </c:pt>
                <c:pt idx="2">
                  <c:v>Healthcare Clearing House</c:v>
                </c:pt>
                <c:pt idx="3">
                  <c:v>Healthcare Provider</c:v>
                </c:pt>
              </c:strCache>
            </c:strRef>
          </c:cat>
          <c:val>
            <c:numRef>
              <c:f>Sheet2!$B$2:$B$6</c:f>
              <c:numCache>
                <c:formatCode>General</c:formatCode>
                <c:ptCount val="4"/>
                <c:pt idx="0">
                  <c:v>274</c:v>
                </c:pt>
                <c:pt idx="1">
                  <c:v>177</c:v>
                </c:pt>
                <c:pt idx="2">
                  <c:v>4</c:v>
                </c:pt>
                <c:pt idx="3">
                  <c:v>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3-43BE-984A-B2CBA71F3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4241992"/>
        <c:axId val="614241336"/>
      </c:barChart>
      <c:catAx>
        <c:axId val="614241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241336"/>
        <c:crosses val="autoZero"/>
        <c:auto val="1"/>
        <c:lblAlgn val="ctr"/>
        <c:lblOffset val="100"/>
        <c:noMultiLvlLbl val="0"/>
      </c:catAx>
      <c:valAx>
        <c:axId val="614241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241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[HIPPA Breach Stats.xlsx]Sheet3!PivotTable3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Location </a:t>
            </a:r>
            <a:r>
              <a:rPr lang="en-US" sz="1800" b="1" dirty="0" smtClean="0"/>
              <a:t>of Reported </a:t>
            </a:r>
            <a:r>
              <a:rPr lang="en-US" sz="1800" b="1" dirty="0"/>
              <a:t>Breached PHI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Sheet3!$A$2:$A$10</c:f>
              <c:strCache>
                <c:ptCount val="8"/>
                <c:pt idx="0">
                  <c:v>Desktop Computers</c:v>
                </c:pt>
                <c:pt idx="1">
                  <c:v>EMR</c:v>
                </c:pt>
                <c:pt idx="2">
                  <c:v>Email</c:v>
                </c:pt>
                <c:pt idx="3">
                  <c:v>Laptop Computer</c:v>
                </c:pt>
                <c:pt idx="4">
                  <c:v>Server</c:v>
                </c:pt>
                <c:pt idx="5">
                  <c:v>Other</c:v>
                </c:pt>
                <c:pt idx="6">
                  <c:v>Tablets/Phones</c:v>
                </c:pt>
                <c:pt idx="7">
                  <c:v>Paper/Film</c:v>
                </c:pt>
              </c:strCache>
            </c:strRef>
          </c:cat>
          <c:val>
            <c:numRef>
              <c:f>Sheet3!$B$2:$B$10</c:f>
              <c:numCache>
                <c:formatCode>General</c:formatCode>
                <c:ptCount val="8"/>
                <c:pt idx="0">
                  <c:v>191</c:v>
                </c:pt>
                <c:pt idx="1">
                  <c:v>59</c:v>
                </c:pt>
                <c:pt idx="2">
                  <c:v>113</c:v>
                </c:pt>
                <c:pt idx="3">
                  <c:v>294</c:v>
                </c:pt>
                <c:pt idx="4">
                  <c:v>174</c:v>
                </c:pt>
                <c:pt idx="5">
                  <c:v>147</c:v>
                </c:pt>
                <c:pt idx="6">
                  <c:v>130</c:v>
                </c:pt>
                <c:pt idx="7">
                  <c:v>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57-4F89-9A0F-35008E993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7906488"/>
        <c:axId val="487904848"/>
      </c:barChart>
      <c:catAx>
        <c:axId val="48790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904848"/>
        <c:crosses val="autoZero"/>
        <c:auto val="1"/>
        <c:lblAlgn val="ctr"/>
        <c:lblOffset val="100"/>
        <c:noMultiLvlLbl val="0"/>
      </c:catAx>
      <c:valAx>
        <c:axId val="48790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906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[HIPPA Breach Stats.xlsx]Sheet4!PivotTable4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Reported</a:t>
            </a:r>
            <a:r>
              <a:rPr lang="en-US" sz="1800" b="1" baseline="0" dirty="0"/>
              <a:t> Breach Sizes</a:t>
            </a:r>
            <a:endParaRPr lang="en-US" sz="1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Sheet4!$A$2:$A$6</c:f>
              <c:strCache>
                <c:ptCount val="4"/>
                <c:pt idx="0">
                  <c:v>500 to 10,000</c:v>
                </c:pt>
                <c:pt idx="1">
                  <c:v>10,000 to 100,000</c:v>
                </c:pt>
                <c:pt idx="2">
                  <c:v>100,000 to 1,000,000</c:v>
                </c:pt>
                <c:pt idx="3">
                  <c:v>1,000,000 to 100,000,000</c:v>
                </c:pt>
              </c:strCache>
            </c:strRef>
          </c:cat>
          <c:val>
            <c:numRef>
              <c:f>Sheet4!$B$2:$B$6</c:f>
              <c:numCache>
                <c:formatCode>General</c:formatCode>
                <c:ptCount val="4"/>
                <c:pt idx="0">
                  <c:v>1163</c:v>
                </c:pt>
                <c:pt idx="1">
                  <c:v>225</c:v>
                </c:pt>
                <c:pt idx="2">
                  <c:v>37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0-407B-A15C-36DDFFE9A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7321656"/>
        <c:axId val="747321984"/>
      </c:barChart>
      <c:catAx>
        <c:axId val="747321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321984"/>
        <c:crosses val="autoZero"/>
        <c:auto val="1"/>
        <c:lblAlgn val="ctr"/>
        <c:lblOffset val="100"/>
        <c:noMultiLvlLbl val="0"/>
      </c:catAx>
      <c:valAx>
        <c:axId val="74732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321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5FFFB-4B53-0448-B7CD-7D3155FD7EF3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56C8C-0D15-9E47-ACBA-F5372FF53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3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13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84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https://ocrportal.hhs.gov/ocr/breach/breach_report.jsf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76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https://ocrportal.hhs.gov/ocr/breach/breach_report.jsf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78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https://ocrportal.hhs.gov/ocr/breach/breach_report.jsf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5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https://ocrportal.hhs.gov/ocr/breach/breach_report.jsf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52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77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04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https://technet.microsoft.com/en-us/library/bb735870.aspx, http://www.gfi.com/blog/the-ultimate-network-security-checklist/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39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https://technet.microsoft.com/en-us/library/bb735870.aspx, http://www.gfi.com/blog/the-ultimate-network-security-checklist/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46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https://technet.microsoft.com/en-us/library/bb735870.aspx, http://www.gfi.com/blog/the-ultimate-network-security-checklist/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5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https://www.aap.org/en-us/professional-resources/practice-support/practice-management/HIPAA/Pages/HIPAA-Overview.aspx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97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https://technet.microsoft.com/en-us/library/bb735870.aspx, http://www.gfi.com/blog/the-ultimate-network-security-checklist/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39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http://www.hhs.gov/sites/default/files/ocr/privacy/hipaa/administrative/securityrule/rafinalguidancepdf.pdf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56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http://www.hhs.gov/sites/default/files/ocr/privacy/hipaa/administrative/securityrule/rafinalguidancepdf.pdf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61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http://www.hhs.gov/sites/default/files/ocr/privacy/hipaa/administrative/securityrule/rafinalguidancepdf.pdf, http://hipaacow.org/resources/hipaa-cow-documents/risk-toolkit/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39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http://www.hhs.gov/sites/default/files/ocr/privacy/hipaa/administrative/securityrule/rafinalguidancepdf.pdf, http://hipaacow.org/resources/hipaa-cow-documents/risk-toolkit/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26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http://www.hhs.gov/sites/default/files/ocr/privacy/hipaa/administrative/securityrule/rafinalguidancepdf.pdf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78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96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39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812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https://aws.amazon.com/compliance/, https://azure.microsoft.com/en-us/support/trust-center/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75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http://conference.himss.org/HIMSS13/pdfs/7.pdf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886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474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https://msdn.microsoft.com/en-us/magazine/mt573712.aspx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073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248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https://www.microsoft.com/en-us/sdl/default.aspx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937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801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Reference: http://www.poynerspruill.com/publications/Pages/SummaryofNewHIPAARules.aspx</a:t>
            </a:r>
            <a:br>
              <a:rPr lang="en-US" dirty="0" smtClean="0"/>
            </a:br>
            <a:r>
              <a:rPr lang="en-US" dirty="0" smtClean="0"/>
              <a:t>https://ocrportal.hhs.gov/ocr/breach/wizard_breach.jsf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92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http://wedi.org/forms/uploadFiles/35FE700000100.filename.7.26_Combined.pdf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4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http://wedi.org/forms/uploadFiles/35FE700000100.filename.7.26_Combined.pdf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94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https://www.federalregister.gov/articles/2013/01/25/2013-01073/modifications-to-the-hipaa-privacy-security-enforcement-and-breach-notification-rules-under-the#h-95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60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https://www.truevault.com/blog/what-is-the-penalty-for-a-hipaa-violation.html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96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http://www.hhs.gov/hipaa/for-professionals/privacy/laws-regulations/index.html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6C8C-0D15-9E47-ACBA-F5372FF53C5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3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4DAD-EE04-6949-ADAD-CD23CEC3110C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519D-9471-564C-B99B-C7231926A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90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4DAD-EE04-6949-ADAD-CD23CEC3110C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519D-9471-564C-B99B-C7231926A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8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4DAD-EE04-6949-ADAD-CD23CEC3110C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519D-9471-564C-B99B-C7231926A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21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4DAD-EE04-6949-ADAD-CD23CEC3110C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519D-9471-564C-B99B-C7231926A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45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len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rgbClr val="0068AD"/>
                </a:solidFill>
                <a:latin typeface="Helvetica"/>
                <a:cs typeface="Helvetica"/>
              </a:rPr>
              <a:t>Confidential © 2014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1" name="Picture 10" descr="ghs_logo_NEW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997940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galen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04466"/>
            <a:ext cx="1572862" cy="38560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889566" y="311196"/>
            <a:ext cx="695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80" dirty="0" smtClean="0">
                <a:solidFill>
                  <a:schemeClr val="bg1"/>
                </a:solidFill>
                <a:latin typeface="Futura Std Light"/>
                <a:cs typeface="Futura Std Light"/>
              </a:rPr>
              <a:t>SOLVING FOR TODAY. PREPARING FOR TOMORROW.</a:t>
            </a:r>
            <a:endParaRPr lang="en-US" spc="8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454939" y="1446825"/>
            <a:ext cx="8240713" cy="4729162"/>
          </a:xfrm>
        </p:spPr>
        <p:txBody>
          <a:bodyPr/>
          <a:lstStyle>
            <a:lvl1pPr>
              <a:buClr>
                <a:srgbClr val="15539B"/>
              </a:buClr>
              <a:buFont typeface="Wingdings" charset="2"/>
              <a:buNone/>
              <a:defRPr b="1">
                <a:solidFill>
                  <a:srgbClr val="15539B"/>
                </a:solidFill>
                <a:latin typeface="Helvetica"/>
                <a:cs typeface="Helvetica"/>
              </a:defRPr>
            </a:lvl1pPr>
            <a:lvl2pPr>
              <a:buClr>
                <a:srgbClr val="15539B"/>
              </a:buClr>
              <a:buFont typeface="Wingdings" charset="2"/>
              <a:buChar char="§"/>
              <a:defRPr>
                <a:solidFill>
                  <a:srgbClr val="15539B"/>
                </a:solidFill>
                <a:latin typeface="Helvetica"/>
                <a:cs typeface="Helvetica"/>
              </a:defRPr>
            </a:lvl2pPr>
            <a:lvl3pPr>
              <a:buClr>
                <a:srgbClr val="15539B"/>
              </a:buClr>
              <a:buFont typeface="Arial"/>
              <a:buChar char="•"/>
              <a:defRPr>
                <a:solidFill>
                  <a:srgbClr val="15539B"/>
                </a:solidFill>
                <a:latin typeface="Helvetica"/>
                <a:cs typeface="Helvetica"/>
              </a:defRPr>
            </a:lvl3pPr>
            <a:lvl4pPr>
              <a:buClr>
                <a:srgbClr val="15539B"/>
              </a:buClr>
              <a:buFont typeface="Courier New"/>
              <a:buChar char="o"/>
              <a:defRPr>
                <a:solidFill>
                  <a:srgbClr val="15539B"/>
                </a:solidFill>
                <a:latin typeface="Helvetica"/>
                <a:cs typeface="Helvetica"/>
              </a:defRPr>
            </a:lvl4pPr>
            <a:lvl5pPr>
              <a:buClr>
                <a:srgbClr val="15539B"/>
              </a:buClr>
              <a:buFont typeface="Arial"/>
              <a:buChar char="•"/>
              <a:defRPr>
                <a:solidFill>
                  <a:srgbClr val="15539B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4DAD-EE04-6949-ADAD-CD23CEC3110C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519D-9471-564C-B99B-C7231926A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galen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1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4DAD-EE04-6949-ADAD-CD23CEC3110C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519D-9471-564C-B99B-C7231926A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2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4DAD-EE04-6949-ADAD-CD23CEC3110C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519D-9471-564C-B99B-C7231926A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0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4DAD-EE04-6949-ADAD-CD23CEC3110C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519D-9471-564C-B99B-C7231926A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4DAD-EE04-6949-ADAD-CD23CEC3110C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519D-9471-564C-B99B-C7231926A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7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4DAD-EE04-6949-ADAD-CD23CEC3110C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519D-9471-564C-B99B-C7231926A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2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4DAD-EE04-6949-ADAD-CD23CEC3110C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519D-9471-564C-B99B-C7231926A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7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64DAD-EE04-6949-ADAD-CD23CEC3110C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F519D-9471-564C-B99B-C7231926A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ocrportal.hhs.gov/ocr/breach/breach_report.jsf" TargetMode="External"/><Relationship Id="rId13" Type="http://schemas.openxmlformats.org/officeDocument/2006/relationships/hyperlink" Target="https://www.truevault.com/blog/what-is-the-penalty-for-a-hipaa-violation.html" TargetMode="External"/><Relationship Id="rId18" Type="http://schemas.openxmlformats.org/officeDocument/2006/relationships/hyperlink" Target="https://azure.microsoft.com/en-us/support/trust-center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ocrportal.hhs.gov/ocr/breach/wizard_breach.jsf" TargetMode="External"/><Relationship Id="rId12" Type="http://schemas.openxmlformats.org/officeDocument/2006/relationships/hyperlink" Target="http://wedi.org/forms/uploadFiles/35FE700000100.filename.7.26_Combined.pdf" TargetMode="External"/><Relationship Id="rId17" Type="http://schemas.openxmlformats.org/officeDocument/2006/relationships/hyperlink" Target="https://aws.amazon.com/compliance/" TargetMode="External"/><Relationship Id="rId2" Type="http://schemas.openxmlformats.org/officeDocument/2006/relationships/notesSlide" Target="../notesSlides/notesSlide35.xml"/><Relationship Id="rId16" Type="http://schemas.openxmlformats.org/officeDocument/2006/relationships/hyperlink" Target="http://www.gfi.com/blog/the-ultimate-network-security-checklist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hhs.gov/sites/default/files/ocr/privacy/hipaa/administrative/securityrule/rafinalguidancepdf.pdf" TargetMode="External"/><Relationship Id="rId11" Type="http://schemas.openxmlformats.org/officeDocument/2006/relationships/hyperlink" Target="http://www.poynerspruill.com/publications/Pages/SummaryofNewHIPAARules.aspx" TargetMode="External"/><Relationship Id="rId5" Type="http://schemas.openxmlformats.org/officeDocument/2006/relationships/hyperlink" Target="http://www.hhs.gov/hipaa/for-professionals/privacy/laws-regulations/index.html" TargetMode="External"/><Relationship Id="rId15" Type="http://schemas.openxmlformats.org/officeDocument/2006/relationships/hyperlink" Target="https://technet.microsoft.com/en-us/library/bb735870.aspx" TargetMode="External"/><Relationship Id="rId10" Type="http://schemas.openxmlformats.org/officeDocument/2006/relationships/hyperlink" Target="http://conference.himss.org/HIMSS13/pdfs/7.pdf" TargetMode="External"/><Relationship Id="rId4" Type="http://schemas.openxmlformats.org/officeDocument/2006/relationships/image" Target="../media/image2.emf"/><Relationship Id="rId9" Type="http://schemas.openxmlformats.org/officeDocument/2006/relationships/hyperlink" Target="https://www.federalregister.gov/articles/2013/01/25/2013-01073/modifications-to-the-hipaa-privacy-security-enforcement-and-breach-notification-rules-under-the#h-95" TargetMode="External"/><Relationship Id="rId14" Type="http://schemas.openxmlformats.org/officeDocument/2006/relationships/hyperlink" Target="http://hipaacow.org/resources/hipaa-cow-documents/risk-toolkit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enhealthcare.com/" TargetMode="External"/><Relationship Id="rId2" Type="http://schemas.openxmlformats.org/officeDocument/2006/relationships/hyperlink" Target="http://wiki.galenhealthcare.com/Category:Webcasts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notesSlide" Target="../notesSlides/notesSlide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slideLayout" Target="../slideLayouts/slideLayout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image" Target="../media/image2.e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8" Type="http://schemas.openxmlformats.org/officeDocument/2006/relationships/tags" Target="../tags/tag8.xml"/><Relationship Id="rId5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al_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ghs_logo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44" y="1180991"/>
            <a:ext cx="4301066" cy="1041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8404" y="3403190"/>
            <a:ext cx="6737684" cy="19202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Health IT Security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Penalties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Worse when policies are missing /  inadequate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Intent matters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500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500" dirty="0"/>
          </a:p>
          <a:p>
            <a:pPr>
              <a:buFont typeface="Arial" panose="020B0604020202020204" pitchFamily="34" charset="0"/>
              <a:buChar char="•"/>
            </a:pPr>
            <a:endParaRPr lang="en-US" sz="35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123965"/>
              </p:ext>
            </p:extLst>
          </p:nvPr>
        </p:nvGraphicFramePr>
        <p:xfrm>
          <a:off x="597774" y="2696758"/>
          <a:ext cx="8057797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726">
                  <a:extLst>
                    <a:ext uri="{9D8B030D-6E8A-4147-A177-3AD203B41FA5}">
                      <a16:colId xmlns:a16="http://schemas.microsoft.com/office/drawing/2014/main" val="4020797360"/>
                    </a:ext>
                  </a:extLst>
                </a:gridCol>
                <a:gridCol w="1000098">
                  <a:extLst>
                    <a:ext uri="{9D8B030D-6E8A-4147-A177-3AD203B41FA5}">
                      <a16:colId xmlns:a16="http://schemas.microsoft.com/office/drawing/2014/main" val="2215386898"/>
                    </a:ext>
                  </a:extLst>
                </a:gridCol>
                <a:gridCol w="4770973">
                  <a:extLst>
                    <a:ext uri="{9D8B030D-6E8A-4147-A177-3AD203B41FA5}">
                      <a16:colId xmlns:a16="http://schemas.microsoft.com/office/drawing/2014/main" val="2721704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Details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223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CIGNET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$4.3mm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</a:t>
                      </a:r>
                      <a:r>
                        <a:rPr lang="en-US" baseline="0" dirty="0" smtClean="0"/>
                        <a:t> database / significant negligence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231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Alaska DHHS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$1.7mm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Unencrypted</a:t>
                      </a:r>
                      <a:r>
                        <a:rPr lang="en-US" baseline="0" dirty="0" smtClean="0"/>
                        <a:t> USB drive, few policies / risk analysis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578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WellPoint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$1.7mm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</a:t>
                      </a:r>
                      <a:r>
                        <a:rPr lang="en-US" dirty="0" err="1" smtClean="0"/>
                        <a:t>AuthN</a:t>
                      </a:r>
                      <a:r>
                        <a:rPr lang="en-US" dirty="0" smtClean="0"/>
                        <a:t>/Z</a:t>
                      </a:r>
                      <a:r>
                        <a:rPr lang="en-US" baseline="0" dirty="0" smtClean="0"/>
                        <a:t> for large DB / significant negligence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095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BCBS of Tennessee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$1.5mm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 unencrypted HDs stolen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596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 Eye &amp;</a:t>
                      </a:r>
                      <a:r>
                        <a:rPr lang="en-US" baseline="0" dirty="0" smtClean="0"/>
                        <a:t> 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$1.5mm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Unencrypted laptop stolen / poor</a:t>
                      </a:r>
                      <a:r>
                        <a:rPr lang="en-US" baseline="0" dirty="0" smtClean="0"/>
                        <a:t> policies &amp; risk analysis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013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Affinity Health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$1.2mm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Lack</a:t>
                      </a:r>
                      <a:r>
                        <a:rPr lang="en-US" baseline="0" dirty="0" smtClean="0"/>
                        <a:t> of proper equipment disposal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995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South Shore Hospital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$750k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Backup tapes lost in transit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291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1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Privacy Rules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Expanded Guidelines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Marketing / Communications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Disclosure for purposes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Remuneration / payment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Student immunization enforcement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Health plans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Privacy policies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500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500" dirty="0"/>
          </a:p>
          <a:p>
            <a:pPr>
              <a:buFont typeface="Arial" panose="020B0604020202020204" pitchFamily="34" charset="0"/>
              <a:buChar char="•"/>
            </a:pPr>
            <a:endParaRPr lang="en-US" sz="35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511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Threats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Hacking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Physical theft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Employee / BA misuse 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Negligence / loss /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500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500" dirty="0"/>
          </a:p>
          <a:p>
            <a:pPr>
              <a:buFont typeface="Arial" panose="020B0604020202020204" pitchFamily="34" charset="0"/>
              <a:buChar char="•"/>
            </a:pPr>
            <a:endParaRPr lang="en-US" sz="35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26" y="1500744"/>
            <a:ext cx="2807340" cy="289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7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Threats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503820"/>
              </p:ext>
            </p:extLst>
          </p:nvPr>
        </p:nvGraphicFramePr>
        <p:xfrm>
          <a:off x="0" y="922501"/>
          <a:ext cx="9144000" cy="5612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3509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Threats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740166"/>
              </p:ext>
            </p:extLst>
          </p:nvPr>
        </p:nvGraphicFramePr>
        <p:xfrm>
          <a:off x="0" y="922501"/>
          <a:ext cx="9144000" cy="536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409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Threats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607371"/>
              </p:ext>
            </p:extLst>
          </p:nvPr>
        </p:nvGraphicFramePr>
        <p:xfrm>
          <a:off x="0" y="922501"/>
          <a:ext cx="9089327" cy="538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185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Threats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503810"/>
              </p:ext>
            </p:extLst>
          </p:nvPr>
        </p:nvGraphicFramePr>
        <p:xfrm>
          <a:off x="0" y="922501"/>
          <a:ext cx="9144000" cy="5568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184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General Best Practices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Risk Mitigation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Physical Security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Risk Assessments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Employee Education /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BA / Vendor Selection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Penalty Mitigation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Documentation!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Policies</a:t>
            </a:r>
            <a:endParaRPr lang="en-US" sz="2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Risk Assessments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Meeting minutes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Demonstrate intent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3500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500" dirty="0"/>
          </a:p>
          <a:p>
            <a:pPr>
              <a:buFont typeface="Arial" panose="020B0604020202020204" pitchFamily="34" charset="0"/>
              <a:buChar char="•"/>
            </a:pPr>
            <a:endParaRPr lang="en-US" sz="35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83" y="3157512"/>
            <a:ext cx="35052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2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Risk Mitigation - IT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At rest (BitLocker, Sophos, etc.)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i="1" dirty="0" smtClean="0"/>
              <a:t>Includes servers, mobile devices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i="1" dirty="0" smtClean="0"/>
              <a:t>Must be able to prove encryption</a:t>
            </a:r>
            <a:br>
              <a:rPr lang="en-US" sz="2800" i="1" dirty="0" smtClean="0"/>
            </a:br>
            <a:endParaRPr lang="en-US" sz="2800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In motion (TLS / HTTPS)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i="1" dirty="0" smtClean="0"/>
              <a:t>Includes “internal” communications</a:t>
            </a:r>
            <a:br>
              <a:rPr lang="en-US" sz="2800" i="1" dirty="0" smtClean="0"/>
            </a:br>
            <a:endParaRPr lang="en-US" sz="2800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Don’t forget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parties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Email, file sharing, etc.</a:t>
            </a:r>
            <a:br>
              <a:rPr lang="en-US" sz="2800" dirty="0" smtClean="0"/>
            </a:b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Secure the cryptographic keys!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Consider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party “secrets” service</a:t>
            </a:r>
            <a:endParaRPr lang="en-US" sz="28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2800" i="1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500" dirty="0"/>
          </a:p>
          <a:p>
            <a:pPr>
              <a:buFont typeface="Arial" panose="020B0604020202020204" pitchFamily="34" charset="0"/>
              <a:buChar char="•"/>
            </a:pPr>
            <a:endParaRPr lang="en-US" sz="35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9" y="4582017"/>
            <a:ext cx="3470976" cy="225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0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Risk Mitigation - IT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521875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100" dirty="0" smtClean="0"/>
              <a:t>Infrastructure – The Perimeter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Firewalls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Intrusion detection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err="1" smtClean="0"/>
              <a:t>Stateful</a:t>
            </a:r>
            <a:r>
              <a:rPr lang="en-US" sz="2000" dirty="0" smtClean="0"/>
              <a:t> packet inspection &amp; filtering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Subscription-based updates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Modern VPNs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IPSEC or SSL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1" dirty="0" smtClean="0"/>
              <a:t>Not</a:t>
            </a:r>
            <a:r>
              <a:rPr lang="en-US" sz="2000" dirty="0" smtClean="0"/>
              <a:t> PPTP</a:t>
            </a:r>
            <a:br>
              <a:rPr lang="en-US" sz="2000" dirty="0" smtClean="0"/>
            </a:br>
            <a:endParaRPr lang="en-US" sz="2000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Restrict WAP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WPA2/EAP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Segmented guest networks</a:t>
            </a:r>
            <a:endParaRPr lang="en-US" sz="1800" i="1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1400" i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9" y="4582017"/>
            <a:ext cx="3470976" cy="225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149048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Solving for Today. Preparing for Tomorrow. </a:t>
            </a:r>
            <a:endParaRPr lang="en-US" sz="24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83412" y="1365483"/>
            <a:ext cx="7084773" cy="907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0068AD"/>
                </a:solidFill>
                <a:latin typeface="Helvetica"/>
                <a:ea typeface="+mj-ea"/>
                <a:cs typeface="Helvetica"/>
              </a:rPr>
              <a:t>Your phone has been automatically muted. Please use the Q&amp;A panel to ask questions during the presentation!</a:t>
            </a:r>
            <a:endParaRPr kumimoji="0" lang="en-US" sz="3600" b="1" i="0" u="none" strike="noStrike" kern="1200" spc="0" normalizeH="0" noProof="0" dirty="0">
              <a:ln>
                <a:noFill/>
              </a:ln>
              <a:solidFill>
                <a:srgbClr val="0068AD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03" y="2272599"/>
            <a:ext cx="8089540" cy="439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Risk Mitigation - IT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521875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Infrastructure – </a:t>
            </a:r>
            <a:r>
              <a:rPr lang="en-US" dirty="0" smtClean="0"/>
              <a:t>Inside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Antivirus/Malware Detection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Centralized </a:t>
            </a:r>
            <a:r>
              <a:rPr lang="en-US" dirty="0" err="1" smtClean="0"/>
              <a:t>AuthN</a:t>
            </a:r>
            <a:r>
              <a:rPr lang="en-US" dirty="0" smtClean="0"/>
              <a:t>/Z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/>
              <a:t>Active Directory / ADFS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i="1" dirty="0" smtClean="0"/>
              <a:t>Never</a:t>
            </a:r>
            <a:r>
              <a:rPr lang="en-US" sz="1800" dirty="0" smtClean="0"/>
              <a:t> share accounts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/>
              <a:t>Multi-factor whenever possible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/>
              <a:t>Minimal access profiles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/>
              <a:t>Industry standard password, lockout, expiration, etc. policies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/>
              <a:t>Clear off-boarding procedures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Patching / Change Control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Restrict USB / external devices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Network segmentation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Email</a:t>
            </a:r>
            <a:endParaRPr lang="en-US" sz="2000" i="1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1400" i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9" y="4582017"/>
            <a:ext cx="3470976" cy="225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2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Risk Mitigation - IT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521875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Infrastructure – </a:t>
            </a:r>
            <a:r>
              <a:rPr lang="en-US" dirty="0" smtClean="0"/>
              <a:t>Continuity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nsure availability of PHI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nsure care can be provided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Highly available servers (clusters, farms, etc.)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Hot secondary data centers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Software based continuity solutions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Backups</a:t>
            </a:r>
            <a:endParaRPr lang="en-US" dirty="0"/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On &amp; off </a:t>
            </a:r>
            <a:r>
              <a:rPr lang="en-US" dirty="0" smtClean="0"/>
              <a:t>site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/>
              <a:t>Encrypted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/>
              <a:t>TEST THE RESTORE!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i="1" dirty="0" smtClean="0"/>
              <a:t>Fully documented</a:t>
            </a:r>
            <a:endParaRPr lang="en-US" i="1" dirty="0"/>
          </a:p>
          <a:p>
            <a:pPr lvl="2">
              <a:buFont typeface="Arial" panose="020B0604020202020204" pitchFamily="34" charset="0"/>
              <a:buChar char="•"/>
            </a:pPr>
            <a:endParaRPr lang="en-US" sz="2000" i="1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1400" i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9" y="4582017"/>
            <a:ext cx="3470976" cy="225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Risk Mitigation – Physical Security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Room / Device Locks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 smtClean="0"/>
              <a:t>Secure areas (server rooms, backup storage)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 smtClean="0"/>
              <a:t>Desktops, laptops, tablets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 smtClean="0"/>
              <a:t>Server cases (case intrusion sensors)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Building Access &amp; Identification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Front desk / guard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err="1" smtClean="0"/>
              <a:t>Keycode</a:t>
            </a:r>
            <a:r>
              <a:rPr lang="en-US" sz="3200" dirty="0" smtClean="0"/>
              <a:t> / Fob policies (off-boarding)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Beware of Social Engineering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Walks in, grabs laptop, leaves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Walks in, drops off malware in USB key, leaves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Help desk “forgot password” calls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Phishing via email, social media, etc.</a:t>
            </a:r>
            <a:endParaRPr lang="en-US" sz="2800" i="1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500" dirty="0"/>
          </a:p>
          <a:p>
            <a:pPr>
              <a:buFont typeface="Arial" panose="020B0604020202020204" pitchFamily="34" charset="0"/>
              <a:buChar char="•"/>
            </a:pPr>
            <a:endParaRPr lang="en-US" sz="35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1384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Risk Mitigation – Risk Assessment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004B8D"/>
                </a:solidFill>
              </a:rPr>
              <a:t>“</a:t>
            </a:r>
            <a:r>
              <a:rPr lang="en-US" sz="3600" dirty="0"/>
              <a:t>Conduct an accurate and thorough assessment of the potential risks and vulnerabilities to the confidentiality, integrity, and availability of electronic protected health information held by the [organization</a:t>
            </a:r>
            <a:r>
              <a:rPr lang="en-US" sz="3600" dirty="0" smtClean="0"/>
              <a:t>].</a:t>
            </a:r>
            <a:r>
              <a:rPr lang="en-US" sz="4800" b="1" dirty="0" smtClean="0">
                <a:solidFill>
                  <a:srgbClr val="004B8D"/>
                </a:solidFill>
              </a:rPr>
              <a:t>”</a:t>
            </a:r>
            <a:r>
              <a:rPr lang="en-US" sz="3900" b="1" dirty="0" smtClean="0"/>
              <a:t>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endParaRPr lang="en-US" sz="3600" b="1" dirty="0" smtClean="0"/>
          </a:p>
          <a:p>
            <a:pPr marL="0" indent="0">
              <a:buNone/>
            </a:pPr>
            <a:r>
              <a:rPr lang="en-US" sz="2800" dirty="0" smtClean="0"/>
              <a:t>- </a:t>
            </a:r>
            <a:r>
              <a:rPr lang="en-US" sz="2800" dirty="0"/>
              <a:t>Section 164.308(a)(1)(ii)(</a:t>
            </a:r>
            <a:r>
              <a:rPr lang="en-US" sz="2800" dirty="0" smtClean="0"/>
              <a:t>A) - Security Rule</a:t>
            </a:r>
            <a:endParaRPr lang="en-US" sz="2000" i="1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500" dirty="0"/>
          </a:p>
          <a:p>
            <a:pPr>
              <a:buFont typeface="Arial" panose="020B0604020202020204" pitchFamily="34" charset="0"/>
              <a:buChar char="•"/>
            </a:pPr>
            <a:endParaRPr lang="en-US" sz="35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112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Risk Mitigation – Risk Assessment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500" dirty="0"/>
          </a:p>
          <a:p>
            <a:pPr>
              <a:buFont typeface="Arial" panose="020B0604020202020204" pitchFamily="34" charset="0"/>
              <a:buChar char="•"/>
            </a:pPr>
            <a:endParaRPr lang="en-US" sz="35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661555" y="1424727"/>
            <a:ext cx="8476582" cy="46405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Done “as needed”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Anytime risks may have changed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Keep full meeting notes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Sign off by PO/SO, CIO, CTO,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Can be done internally or with an outside party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6652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Risk Mitigation – Risk Assessment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500" dirty="0"/>
          </a:p>
          <a:p>
            <a:pPr>
              <a:buFont typeface="Arial" panose="020B0604020202020204" pitchFamily="34" charset="0"/>
              <a:buChar char="•"/>
            </a:pPr>
            <a:endParaRPr lang="en-US" sz="35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661555" y="1424727"/>
            <a:ext cx="8476582" cy="46405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Identify all sources of e-PHI, both internal and external</a:t>
            </a:r>
          </a:p>
          <a:p>
            <a:pPr marL="0" indent="0">
              <a:buNone/>
            </a:pPr>
            <a:endParaRPr lang="en-US" sz="3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Catalog threats to each source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Human </a:t>
            </a:r>
            <a:r>
              <a:rPr lang="en-US" sz="2400" dirty="0" smtClean="0"/>
              <a:t>(inappropriate access, hacking,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Natural </a:t>
            </a:r>
            <a:r>
              <a:rPr lang="en-US" sz="2400" dirty="0" smtClean="0"/>
              <a:t>(earthquakes, hurricanes,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Environmental </a:t>
            </a:r>
            <a:r>
              <a:rPr lang="en-US" sz="2400" dirty="0" smtClean="0"/>
              <a:t>(backup degradation)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Document ways to mitigate risk and lay out a plan to implement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385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Risk Mitigation – Risk Assessment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3422" y="960809"/>
            <a:ext cx="4025297" cy="576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Risk Mitigation – Risk Assessment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500" dirty="0"/>
          </a:p>
          <a:p>
            <a:pPr>
              <a:buFont typeface="Arial" panose="020B0604020202020204" pitchFamily="34" charset="0"/>
              <a:buChar char="•"/>
            </a:pPr>
            <a:endParaRPr lang="en-US" sz="35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661555" y="1424727"/>
            <a:ext cx="847658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Assessment drives changes in: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Employee screening policies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Physical security measures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Backup procedures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Application of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Authentication &amp; authorization procedures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Business associate assessments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423096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Risk Mitigation – Employee Training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500" dirty="0"/>
          </a:p>
          <a:p>
            <a:pPr>
              <a:buFont typeface="Arial" panose="020B0604020202020204" pitchFamily="34" charset="0"/>
              <a:buChar char="•"/>
            </a:pPr>
            <a:endParaRPr lang="en-US" sz="35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661555" y="1424727"/>
            <a:ext cx="847658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Bi-Yearly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Written policy acknowledgements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Privacy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Ideally tailored to specific job roles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Stress implications of violation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Violation reporting policies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Social engineering / general security</a:t>
            </a:r>
          </a:p>
        </p:txBody>
      </p:sp>
    </p:spTree>
    <p:extLst>
      <p:ext uri="{BB962C8B-B14F-4D97-AF65-F5344CB8AC3E}">
        <p14:creationId xmlns:p14="http://schemas.microsoft.com/office/powerpoint/2010/main" val="220997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Risk Mitigation – BA / Vendors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661555" y="1424727"/>
            <a:ext cx="8476582" cy="4640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Demand and review all policy documents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Keep up-to-date BAAs in addition to MSAs and other contracts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Pay special attention to any that host or transmit PHI outside of environments in your direct control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Should be a significant element of risk assessment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5439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Agenda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Legal Timeline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Current Law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Threats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General Best Practices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The Cloud!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ISV Evaluation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798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Penalty Mitigation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661555" y="1424727"/>
            <a:ext cx="847658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Documentation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Documentation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Documentation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28" y="1663500"/>
            <a:ext cx="4214793" cy="432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7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The Cloud!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661555" y="1424727"/>
            <a:ext cx="8476582" cy="46405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Providers starting to support healthcare scenarios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Microsoft Azure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Amazon AWS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Boutique Providers / Aggregators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Must offer BAAs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Compliance depends on usage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Are they safe?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73" y="4826872"/>
            <a:ext cx="2340864" cy="16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The Cloud!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661555" y="1424727"/>
            <a:ext cx="8476582" cy="46405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Why are they more secure?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Economies of scale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Azure by the numbers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$10+ billion invested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$1.5+ billion/year revenue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6+ million requests per second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2+ million databases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500,000+ websites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30+ trillion stored objects</a:t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This is their primary business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73" y="4826872"/>
            <a:ext cx="2340864" cy="16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The Cloud!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8" y="1630706"/>
            <a:ext cx="9124930" cy="439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The Cloud!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661555" y="1424727"/>
            <a:ext cx="847658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Why should you still be cautious?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Big target / greater reward for hackers</a:t>
            </a:r>
            <a:br>
              <a:rPr lang="en-US" sz="3200" dirty="0" smtClean="0"/>
            </a:b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Easy to use in a non-compliant way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Many vendors likely hope you won’t ask</a:t>
            </a:r>
            <a:br>
              <a:rPr lang="en-US" sz="2800" dirty="0" smtClean="0"/>
            </a:b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Demand transparency</a:t>
            </a:r>
            <a:endParaRPr lang="en-US" sz="240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73" y="4826872"/>
            <a:ext cx="2340864" cy="16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6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Software Vendor Selection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661555" y="1416101"/>
            <a:ext cx="847658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Software Development Lifecycle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Security reviews &amp;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Testing process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Manual testing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Code coverage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Automation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Pipeline Access control</a:t>
            </a:r>
            <a:endParaRPr lang="en-US" sz="3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99359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Software Development Lifecycle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16" name="Picture 2" descr="image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" y="1805728"/>
            <a:ext cx="9104826" cy="379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2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Resources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18" name="Content Placeholder 8"/>
          <p:cNvSpPr txBox="1">
            <a:spLocks/>
          </p:cNvSpPr>
          <p:nvPr/>
        </p:nvSpPr>
        <p:spPr>
          <a:xfrm>
            <a:off x="661555" y="1424727"/>
            <a:ext cx="847658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Legislation / HSS / ORC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Consolas" panose="020B0609020204030204" pitchFamily="49" charset="0"/>
                <a:hlinkClick r:id="rId5"/>
              </a:rPr>
              <a:t>http</a:t>
            </a:r>
            <a:r>
              <a:rPr lang="en-US" sz="900" dirty="0">
                <a:latin typeface="Consolas" panose="020B0609020204030204" pitchFamily="49" charset="0"/>
                <a:hlinkClick r:id="rId5"/>
              </a:rPr>
              <a:t>://</a:t>
            </a:r>
            <a:r>
              <a:rPr lang="en-US" sz="900" dirty="0" smtClean="0">
                <a:latin typeface="Consolas" panose="020B0609020204030204" pitchFamily="49" charset="0"/>
                <a:hlinkClick r:id="rId5"/>
              </a:rPr>
              <a:t>www.hhs.gov/hipaa/for-professionals/privacy/laws-regulations/index.html</a:t>
            </a:r>
            <a:endParaRPr lang="en-US" sz="900" dirty="0" smtClean="0">
              <a:latin typeface="Consolas" panose="020B0609020204030204" pitchFamily="49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900" dirty="0">
                <a:latin typeface="Consolas" panose="020B0609020204030204" pitchFamily="49" charset="0"/>
                <a:hlinkClick r:id="rId6"/>
              </a:rPr>
              <a:t>http://</a:t>
            </a:r>
            <a:r>
              <a:rPr lang="en-US" sz="900" dirty="0" smtClean="0">
                <a:latin typeface="Consolas" panose="020B0609020204030204" pitchFamily="49" charset="0"/>
                <a:hlinkClick r:id="rId6"/>
              </a:rPr>
              <a:t>www.hhs.gov/sites/default/files/ocr/privacy/hipaa/administrative/securityrule/rafinalguidancepdf.pdf</a:t>
            </a:r>
            <a:endParaRPr lang="en-US" sz="900" dirty="0" smtClean="0">
              <a:latin typeface="Consolas" panose="020B0609020204030204" pitchFamily="49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900" dirty="0">
                <a:latin typeface="Consolas" panose="020B0609020204030204" pitchFamily="49" charset="0"/>
                <a:hlinkClick r:id="rId7"/>
              </a:rPr>
              <a:t>https://</a:t>
            </a:r>
            <a:r>
              <a:rPr lang="en-US" sz="900" dirty="0" smtClean="0">
                <a:latin typeface="Consolas" panose="020B0609020204030204" pitchFamily="49" charset="0"/>
                <a:hlinkClick r:id="rId7"/>
              </a:rPr>
              <a:t>ocrportal.hhs.gov/ocr/breach/wizard_breach.jsf</a:t>
            </a:r>
            <a:endParaRPr lang="en-US" sz="900" dirty="0" smtClean="0">
              <a:latin typeface="Consolas" panose="020B0609020204030204" pitchFamily="49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900" dirty="0">
                <a:latin typeface="Consolas" panose="020B0609020204030204" pitchFamily="49" charset="0"/>
                <a:hlinkClick r:id="rId8"/>
              </a:rPr>
              <a:t>https://</a:t>
            </a:r>
            <a:r>
              <a:rPr lang="en-US" sz="900" dirty="0" smtClean="0">
                <a:latin typeface="Consolas" panose="020B0609020204030204" pitchFamily="49" charset="0"/>
                <a:hlinkClick r:id="rId8"/>
              </a:rPr>
              <a:t>ocrportal.hhs.gov/ocr/breach/breach_report.jsf</a:t>
            </a:r>
            <a:endParaRPr lang="en-US" sz="900" dirty="0" smtClean="0">
              <a:latin typeface="Consolas" panose="020B0609020204030204" pitchFamily="49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900" dirty="0">
                <a:latin typeface="Consolas" panose="020B0609020204030204" pitchFamily="49" charset="0"/>
                <a:hlinkClick r:id="rId9"/>
              </a:rPr>
              <a:t>https://</a:t>
            </a:r>
            <a:r>
              <a:rPr lang="en-US" sz="900" dirty="0" smtClean="0">
                <a:latin typeface="Consolas" panose="020B0609020204030204" pitchFamily="49" charset="0"/>
                <a:hlinkClick r:id="rId9"/>
              </a:rPr>
              <a:t>www.federalregister.gov/articles/2013/01/25/2013-01073/modifications-to-the-hipaa-privacy-security-enforcement-and-breach-notification-rules-under-the#h-95</a:t>
            </a:r>
            <a:endParaRPr lang="en-US" sz="900" dirty="0" smtClean="0">
              <a:latin typeface="Consolas" panose="020B0609020204030204" pitchFamily="49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Consolas" panose="020B0609020204030204" pitchFamily="49" charset="0"/>
                <a:hlinkClick r:id="rId10"/>
              </a:rPr>
              <a:t>http</a:t>
            </a:r>
            <a:r>
              <a:rPr lang="en-US" sz="900" dirty="0">
                <a:latin typeface="Consolas" panose="020B0609020204030204" pitchFamily="49" charset="0"/>
                <a:hlinkClick r:id="rId10"/>
              </a:rPr>
              <a:t>://</a:t>
            </a:r>
            <a:r>
              <a:rPr lang="en-US" sz="900" dirty="0" smtClean="0">
                <a:latin typeface="Consolas" panose="020B0609020204030204" pitchFamily="49" charset="0"/>
                <a:hlinkClick r:id="rId10"/>
              </a:rPr>
              <a:t>conference.himss.org/HIMSS13/pdfs/7.pdf</a:t>
            </a:r>
            <a:endParaRPr lang="en-US" sz="900" dirty="0">
              <a:latin typeface="Consolas" panose="020B0609020204030204" pitchFamily="49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900" dirty="0">
                <a:latin typeface="Consolas" panose="020B0609020204030204" pitchFamily="49" charset="0"/>
                <a:hlinkClick r:id="rId11"/>
              </a:rPr>
              <a:t>http://</a:t>
            </a:r>
            <a:r>
              <a:rPr lang="en-US" sz="900" dirty="0" smtClean="0">
                <a:latin typeface="Consolas" panose="020B0609020204030204" pitchFamily="49" charset="0"/>
                <a:hlinkClick r:id="rId11"/>
              </a:rPr>
              <a:t>www.poynerspruill.com/publications/Pages/SummaryofNewHIPAARules.aspx</a:t>
            </a:r>
            <a:endParaRPr lang="en-US" sz="900" dirty="0" smtClean="0">
              <a:latin typeface="Consolas" panose="020B0609020204030204" pitchFamily="49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900" dirty="0">
                <a:latin typeface="Consolas" panose="020B0609020204030204" pitchFamily="49" charset="0"/>
                <a:hlinkClick r:id="rId12"/>
              </a:rPr>
              <a:t>http://</a:t>
            </a:r>
            <a:r>
              <a:rPr lang="en-US" sz="900" dirty="0" smtClean="0">
                <a:latin typeface="Consolas" panose="020B0609020204030204" pitchFamily="49" charset="0"/>
                <a:hlinkClick r:id="rId12"/>
              </a:rPr>
              <a:t>wedi.org/forms/uploadFiles/35FE700000100.filename.7.26_Combined.pdf</a:t>
            </a:r>
            <a:endParaRPr lang="en-US" sz="900" dirty="0" smtClean="0">
              <a:latin typeface="Consolas" panose="020B0609020204030204" pitchFamily="49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900" dirty="0">
                <a:latin typeface="Consolas" panose="020B0609020204030204" pitchFamily="49" charset="0"/>
                <a:hlinkClick r:id="rId13"/>
              </a:rPr>
              <a:t>https://</a:t>
            </a:r>
            <a:r>
              <a:rPr lang="en-US" sz="900" dirty="0" smtClean="0">
                <a:latin typeface="Consolas" panose="020B0609020204030204" pitchFamily="49" charset="0"/>
                <a:hlinkClick r:id="rId13"/>
              </a:rPr>
              <a:t>www.truevault.com/blog/what-is-the-penalty-for-a-hipaa-violation.html</a:t>
            </a:r>
            <a:endParaRPr lang="en-US" sz="900" dirty="0" smtClean="0">
              <a:latin typeface="Consolas" panose="020B0609020204030204" pitchFamily="49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900" dirty="0">
                <a:latin typeface="Consolas" panose="020B0609020204030204" pitchFamily="49" charset="0"/>
                <a:hlinkClick r:id="rId14"/>
              </a:rPr>
              <a:t>http://hipaacow.org/resources/hipaa-cow-documents/risk-toolkit</a:t>
            </a:r>
            <a:r>
              <a:rPr lang="en-US" sz="900" dirty="0" smtClean="0">
                <a:latin typeface="Consolas" panose="020B0609020204030204" pitchFamily="49" charset="0"/>
                <a:hlinkClick r:id="rId14"/>
              </a:rPr>
              <a:t>/</a:t>
            </a:r>
            <a:endParaRPr lang="en-US" sz="900" dirty="0" smtClean="0">
              <a:latin typeface="Consolas" panose="020B0609020204030204" pitchFamily="49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900" dirty="0" smtClean="0">
              <a:latin typeface="Consolas" panose="020B0609020204030204" pitchFamily="49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IT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900" dirty="0">
                <a:latin typeface="Consolas" panose="020B0609020204030204" pitchFamily="49" charset="0"/>
                <a:hlinkClick r:id="rId15"/>
              </a:rPr>
              <a:t>https://</a:t>
            </a:r>
            <a:r>
              <a:rPr lang="en-US" sz="900" dirty="0" smtClean="0">
                <a:latin typeface="Consolas" panose="020B0609020204030204" pitchFamily="49" charset="0"/>
                <a:hlinkClick r:id="rId15"/>
              </a:rPr>
              <a:t>technet.microsoft.com/en-us/library/bb735870.aspx</a:t>
            </a:r>
            <a:endParaRPr lang="en-US" sz="900" dirty="0" smtClean="0">
              <a:latin typeface="Consolas" panose="020B0609020204030204" pitchFamily="49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Consolas" panose="020B0609020204030204" pitchFamily="49" charset="0"/>
                <a:hlinkClick r:id="rId16"/>
              </a:rPr>
              <a:t>http</a:t>
            </a:r>
            <a:r>
              <a:rPr lang="en-US" sz="900" dirty="0">
                <a:latin typeface="Consolas" panose="020B0609020204030204" pitchFamily="49" charset="0"/>
                <a:hlinkClick r:id="rId16"/>
              </a:rPr>
              <a:t>://www.gfi.com/blog/the-ultimate-network-security-checklist</a:t>
            </a:r>
            <a:r>
              <a:rPr lang="en-US" sz="900" dirty="0" smtClean="0">
                <a:latin typeface="Consolas" panose="020B0609020204030204" pitchFamily="49" charset="0"/>
                <a:hlinkClick r:id="rId16"/>
              </a:rPr>
              <a:t>/</a:t>
            </a:r>
            <a:endParaRPr lang="en-US" sz="900" dirty="0" smtClean="0">
              <a:latin typeface="Consolas" panose="020B0609020204030204" pitchFamily="49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900" dirty="0">
                <a:latin typeface="Consolas" panose="020B0609020204030204" pitchFamily="49" charset="0"/>
                <a:hlinkClick r:id="rId17"/>
              </a:rPr>
              <a:t>https://aws.amazon.com/compliance</a:t>
            </a:r>
            <a:r>
              <a:rPr lang="en-US" sz="900" dirty="0" smtClean="0">
                <a:latin typeface="Consolas" panose="020B0609020204030204" pitchFamily="49" charset="0"/>
                <a:hlinkClick r:id="rId17"/>
              </a:rPr>
              <a:t>/</a:t>
            </a:r>
            <a:endParaRPr lang="en-US" sz="900" dirty="0">
              <a:latin typeface="Consolas" panose="020B0609020204030204" pitchFamily="49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900" dirty="0">
                <a:latin typeface="Consolas" panose="020B0609020204030204" pitchFamily="49" charset="0"/>
                <a:hlinkClick r:id="rId18"/>
              </a:rPr>
              <a:t>https://azure.microsoft.com/en-us/support/trust-center</a:t>
            </a:r>
            <a:r>
              <a:rPr lang="en-US" sz="900" dirty="0" smtClean="0">
                <a:latin typeface="Consolas" panose="020B0609020204030204" pitchFamily="49" charset="0"/>
                <a:hlinkClick r:id="rId18"/>
              </a:rPr>
              <a:t>/</a:t>
            </a:r>
            <a:endParaRPr lang="en-US" sz="900" dirty="0">
              <a:latin typeface="Consolas" panose="020B0609020204030204" pitchFamily="49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1200" dirty="0" smtClean="0"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400" dirty="0" smtClean="0"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4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0025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7908" y="1078525"/>
            <a:ext cx="8757137" cy="2775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0068A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Thank you </a:t>
            </a:r>
            <a:r>
              <a:rPr lang="en-US" b="1" dirty="0">
                <a:solidFill>
                  <a:srgbClr val="0068A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for joining us today</a:t>
            </a:r>
            <a:r>
              <a:rPr lang="en-US" b="1" dirty="0" smtClean="0">
                <a:solidFill>
                  <a:srgbClr val="0068A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.</a:t>
            </a:r>
          </a:p>
          <a:p>
            <a:pPr lvl="0" algn="ctr">
              <a:spcBef>
                <a:spcPct val="0"/>
              </a:spcBef>
              <a:defRPr/>
            </a:pPr>
            <a:endParaRPr lang="en-US" sz="1200" b="1" dirty="0" smtClean="0">
              <a:solidFill>
                <a:srgbClr val="0068AD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0068A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To access the slides from today’s presentation, please visit:</a:t>
            </a:r>
            <a:endParaRPr lang="en-US" b="1" dirty="0">
              <a:solidFill>
                <a:srgbClr val="0068AD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1200" b="1" dirty="0" smtClean="0">
              <a:solidFill>
                <a:srgbClr val="0068AD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b="1" dirty="0">
                <a:solidFill>
                  <a:srgbClr val="0068A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hlinkClick r:id="rId2"/>
              </a:rPr>
              <a:t>http://</a:t>
            </a:r>
            <a:r>
              <a:rPr lang="en-US" b="1" dirty="0" smtClean="0">
                <a:solidFill>
                  <a:srgbClr val="0068A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hlinkClick r:id="rId2"/>
              </a:rPr>
              <a:t>wiki.galenhealthcare.com/Category:Webcasts</a:t>
            </a:r>
            <a:endParaRPr lang="en-US" b="1" dirty="0" smtClean="0">
              <a:solidFill>
                <a:srgbClr val="0068AD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1200" b="1" dirty="0" smtClean="0">
              <a:solidFill>
                <a:srgbClr val="0068AD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0068A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For </a:t>
            </a:r>
            <a:r>
              <a:rPr lang="en-US" b="1" dirty="0">
                <a:solidFill>
                  <a:srgbClr val="0068A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additional assistance </a:t>
            </a:r>
            <a:r>
              <a:rPr lang="en-US" b="1" dirty="0" smtClean="0">
                <a:solidFill>
                  <a:srgbClr val="0068A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or to request information about our many services and products, please contact </a:t>
            </a:r>
            <a:r>
              <a:rPr lang="en-US" b="1" dirty="0">
                <a:solidFill>
                  <a:srgbClr val="0068A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us through our </a:t>
            </a:r>
            <a:r>
              <a:rPr lang="en-US" b="1" dirty="0" smtClean="0">
                <a:solidFill>
                  <a:srgbClr val="0068A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website: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200" b="1" dirty="0">
                <a:solidFill>
                  <a:srgbClr val="0068A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/>
            </a:r>
            <a:br>
              <a:rPr lang="en-US" sz="1200" b="1" dirty="0">
                <a:solidFill>
                  <a:srgbClr val="0068A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</a:br>
            <a:r>
              <a:rPr lang="en-US" b="1" dirty="0" smtClean="0">
                <a:solidFill>
                  <a:srgbClr val="0068A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hlinkClick r:id="rId3"/>
              </a:rPr>
              <a:t>www.galenhealthcare.com</a:t>
            </a:r>
            <a:endParaRPr lang="en-US" b="1" dirty="0" smtClean="0">
              <a:solidFill>
                <a:srgbClr val="0068AD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US" b="1" i="0" u="none" strike="noStrike" kern="1200" spc="0" normalizeH="0" noProof="0" dirty="0">
              <a:ln>
                <a:noFill/>
              </a:ln>
              <a:solidFill>
                <a:srgbClr val="0068AD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890" y="3690043"/>
            <a:ext cx="4771772" cy="276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Legal Timeline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  <p:cxnSp>
        <p:nvCxnSpPr>
          <p:cNvPr id="11" name="OTLSHAPE_M_d77c95e36880459380b4169d1ea0ece2_Connector1"/>
          <p:cNvCxnSpPr/>
          <p:nvPr>
            <p:custDataLst>
              <p:tags r:id="rId1"/>
            </p:custDataLst>
          </p:nvPr>
        </p:nvCxnSpPr>
        <p:spPr>
          <a:xfrm>
            <a:off x="7719739" y="2831075"/>
            <a:ext cx="0" cy="704300"/>
          </a:xfrm>
          <a:prstGeom prst="line">
            <a:avLst/>
          </a:prstGeom>
          <a:ln w="9525" cap="flat" cmpd="sng" algn="ctr">
            <a:solidFill>
              <a:srgbClr val="EA161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OTLSHAPE_M_3d1bce6eeaef4037a1d1ded44c0fee4c_Connector1"/>
          <p:cNvCxnSpPr/>
          <p:nvPr>
            <p:custDataLst>
              <p:tags r:id="rId2"/>
            </p:custDataLst>
          </p:nvPr>
        </p:nvCxnSpPr>
        <p:spPr>
          <a:xfrm>
            <a:off x="7523602" y="2831075"/>
            <a:ext cx="0" cy="1510580"/>
          </a:xfrm>
          <a:prstGeom prst="line">
            <a:avLst/>
          </a:prstGeom>
          <a:ln w="9525" cap="flat" cmpd="sng" algn="ctr">
            <a:solidFill>
              <a:srgbClr val="EA161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OTLSHAPE_M_b4ed3315960b472d83090192ffb2fcad_Connector1"/>
          <p:cNvCxnSpPr/>
          <p:nvPr>
            <p:custDataLst>
              <p:tags r:id="rId3"/>
            </p:custDataLst>
          </p:nvPr>
        </p:nvCxnSpPr>
        <p:spPr>
          <a:xfrm>
            <a:off x="7449915" y="2831075"/>
            <a:ext cx="0" cy="2146342"/>
          </a:xfrm>
          <a:prstGeom prst="line">
            <a:avLst/>
          </a:prstGeom>
          <a:ln w="9525" cap="flat" cmpd="sng" algn="ctr">
            <a:solidFill>
              <a:srgbClr val="EA161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OTLSHAPE_M_2b309d33416a4c878a11213181701bab_Connector2"/>
          <p:cNvCxnSpPr/>
          <p:nvPr>
            <p:custDataLst>
              <p:tags r:id="rId4"/>
            </p:custDataLst>
          </p:nvPr>
        </p:nvCxnSpPr>
        <p:spPr>
          <a:xfrm>
            <a:off x="6532080" y="3568437"/>
            <a:ext cx="0" cy="2044742"/>
          </a:xfrm>
          <a:prstGeom prst="line">
            <a:avLst/>
          </a:prstGeom>
          <a:ln w="9525" cap="flat" cmpd="sng" algn="ctr">
            <a:solidFill>
              <a:srgbClr val="EA161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OTLSHAPE_M_2b309d33416a4c878a11213181701bab_Connector1"/>
          <p:cNvCxnSpPr/>
          <p:nvPr>
            <p:custDataLst>
              <p:tags r:id="rId5"/>
            </p:custDataLst>
          </p:nvPr>
        </p:nvCxnSpPr>
        <p:spPr>
          <a:xfrm>
            <a:off x="6532080" y="2831075"/>
            <a:ext cx="0" cy="396325"/>
          </a:xfrm>
          <a:prstGeom prst="line">
            <a:avLst/>
          </a:prstGeom>
          <a:ln w="9525" cap="flat" cmpd="sng" algn="ctr">
            <a:solidFill>
              <a:srgbClr val="EA161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OTLSHAPE_M_4810759e6f4c482097fb2e8de24fdff2_Connector1"/>
          <p:cNvCxnSpPr/>
          <p:nvPr>
            <p:custDataLst>
              <p:tags r:id="rId6"/>
            </p:custDataLst>
          </p:nvPr>
        </p:nvCxnSpPr>
        <p:spPr>
          <a:xfrm>
            <a:off x="4738672" y="2831075"/>
            <a:ext cx="0" cy="533781"/>
          </a:xfrm>
          <a:prstGeom prst="line">
            <a:avLst/>
          </a:prstGeom>
          <a:ln w="9525" cap="flat" cmpd="sng" algn="ctr">
            <a:solidFill>
              <a:srgbClr val="EA161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OTLSHAPE_M_fed0808fa6814947902e3cabf0ad16e0_Connector1"/>
          <p:cNvCxnSpPr/>
          <p:nvPr>
            <p:custDataLst>
              <p:tags r:id="rId7"/>
            </p:custDataLst>
          </p:nvPr>
        </p:nvCxnSpPr>
        <p:spPr>
          <a:xfrm>
            <a:off x="5900324" y="2001553"/>
            <a:ext cx="0" cy="448522"/>
          </a:xfrm>
          <a:prstGeom prst="line">
            <a:avLst/>
          </a:prstGeom>
          <a:ln w="9525" cap="flat" cmpd="sng" algn="ctr">
            <a:solidFill>
              <a:schemeClr val="dk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OTLSHAPE_M_bcc51c839e2d44eeb7b8db0982634469_Connector1"/>
          <p:cNvCxnSpPr/>
          <p:nvPr>
            <p:custDataLst>
              <p:tags r:id="rId8"/>
            </p:custDataLst>
          </p:nvPr>
        </p:nvCxnSpPr>
        <p:spPr>
          <a:xfrm>
            <a:off x="955719" y="2001553"/>
            <a:ext cx="0" cy="448522"/>
          </a:xfrm>
          <a:prstGeom prst="line">
            <a:avLst/>
          </a:prstGeom>
          <a:ln w="9525" cap="flat" cmpd="sng" algn="ctr">
            <a:solidFill>
              <a:srgbClr val="0072BC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TLSHAPE_TB_00000000000000000000000000000000_RightEndCaps"/>
          <p:cNvSpPr txBox="1"/>
          <p:nvPr>
            <p:custDataLst>
              <p:tags r:id="rId9"/>
            </p:custDataLst>
          </p:nvPr>
        </p:nvSpPr>
        <p:spPr>
          <a:xfrm>
            <a:off x="8112768" y="2501044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chemeClr val="accent2"/>
                </a:solidFill>
                <a:latin typeface="Calibri" panose="020F0502020204030204" pitchFamily="34" charset="0"/>
              </a:rPr>
              <a:t>2013</a:t>
            </a:r>
            <a:endParaRPr lang="en-US" b="1" spc="-38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OTLSHAPE_TB_00000000000000000000000000000000_ScaleContainer"/>
          <p:cNvSpPr/>
          <p:nvPr>
            <p:custDataLst>
              <p:tags r:id="rId10"/>
            </p:custDataLst>
          </p:nvPr>
        </p:nvSpPr>
        <p:spPr>
          <a:xfrm>
            <a:off x="530699" y="2450075"/>
            <a:ext cx="74676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  <a:reflection blurRad="6350" stA="50000" endA="300" endPos="55500" dist="50800" dir="5400000" sy="-100000" algn="bl" rotWithShape="0"/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TLSHAPE_TB_00000000000000000000000000000000_TimescaleInterval1"/>
          <p:cNvSpPr txBox="1"/>
          <p:nvPr>
            <p:custDataLst>
              <p:tags r:id="rId11"/>
            </p:custDataLst>
          </p:nvPr>
        </p:nvSpPr>
        <p:spPr>
          <a:xfrm>
            <a:off x="759299" y="254754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1996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7" name="OTLSHAPE_TB_00000000000000000000000000000000_Separator1"/>
          <p:cNvCxnSpPr/>
          <p:nvPr>
            <p:custDataLst>
              <p:tags r:id="rId12"/>
            </p:custDataLst>
          </p:nvPr>
        </p:nvCxnSpPr>
        <p:spPr>
          <a:xfrm>
            <a:off x="1487933" y="2513575"/>
            <a:ext cx="0" cy="254000"/>
          </a:xfrm>
          <a:prstGeom prst="line">
            <a:avLst/>
          </a:prstGeom>
          <a:ln w="254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TLSHAPE_TB_00000000000000000000000000000000_TimescaleInterval2"/>
          <p:cNvSpPr txBox="1"/>
          <p:nvPr>
            <p:custDataLst>
              <p:tags r:id="rId13"/>
            </p:custDataLst>
          </p:nvPr>
        </p:nvSpPr>
        <p:spPr>
          <a:xfrm>
            <a:off x="1551433" y="254754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1998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9" name="OTLSHAPE_TB_00000000000000000000000000000000_Separator2"/>
          <p:cNvCxnSpPr/>
          <p:nvPr>
            <p:custDataLst>
              <p:tags r:id="rId14"/>
            </p:custDataLst>
          </p:nvPr>
        </p:nvCxnSpPr>
        <p:spPr>
          <a:xfrm>
            <a:off x="2278983" y="2513575"/>
            <a:ext cx="0" cy="254000"/>
          </a:xfrm>
          <a:prstGeom prst="line">
            <a:avLst/>
          </a:prstGeom>
          <a:ln w="254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TLSHAPE_TB_00000000000000000000000000000000_TimescaleInterval3"/>
          <p:cNvSpPr txBox="1"/>
          <p:nvPr>
            <p:custDataLst>
              <p:tags r:id="rId15"/>
            </p:custDataLst>
          </p:nvPr>
        </p:nvSpPr>
        <p:spPr>
          <a:xfrm>
            <a:off x="2342483" y="254754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2000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31" name="OTLSHAPE_TB_00000000000000000000000000000000_Separator3"/>
          <p:cNvCxnSpPr/>
          <p:nvPr>
            <p:custDataLst>
              <p:tags r:id="rId16"/>
            </p:custDataLst>
          </p:nvPr>
        </p:nvCxnSpPr>
        <p:spPr>
          <a:xfrm>
            <a:off x="3071117" y="2513575"/>
            <a:ext cx="0" cy="254000"/>
          </a:xfrm>
          <a:prstGeom prst="line">
            <a:avLst/>
          </a:prstGeom>
          <a:ln w="254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TLSHAPE_TB_00000000000000000000000000000000_TimescaleInterval4"/>
          <p:cNvSpPr txBox="1"/>
          <p:nvPr>
            <p:custDataLst>
              <p:tags r:id="rId17"/>
            </p:custDataLst>
          </p:nvPr>
        </p:nvSpPr>
        <p:spPr>
          <a:xfrm>
            <a:off x="3134617" y="254754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2002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33" name="OTLSHAPE_TB_00000000000000000000000000000000_Separator4"/>
          <p:cNvCxnSpPr/>
          <p:nvPr>
            <p:custDataLst>
              <p:tags r:id="rId18"/>
            </p:custDataLst>
          </p:nvPr>
        </p:nvCxnSpPr>
        <p:spPr>
          <a:xfrm>
            <a:off x="3862167" y="2513575"/>
            <a:ext cx="0" cy="254000"/>
          </a:xfrm>
          <a:prstGeom prst="line">
            <a:avLst/>
          </a:prstGeom>
          <a:ln w="254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TLSHAPE_TB_00000000000000000000000000000000_TimescaleInterval5"/>
          <p:cNvSpPr txBox="1"/>
          <p:nvPr>
            <p:custDataLst>
              <p:tags r:id="rId19"/>
            </p:custDataLst>
          </p:nvPr>
        </p:nvSpPr>
        <p:spPr>
          <a:xfrm>
            <a:off x="3925667" y="254754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1"/>
                </a:solidFill>
                <a:latin typeface="Calibri" panose="020F0502020204030204" pitchFamily="34" charset="0"/>
              </a:rPr>
              <a:t>2004</a:t>
            </a:r>
            <a:endParaRPr lang="en-US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35" name="OTLSHAPE_TB_00000000000000000000000000000000_Separator5"/>
          <p:cNvCxnSpPr/>
          <p:nvPr>
            <p:custDataLst>
              <p:tags r:id="rId20"/>
            </p:custDataLst>
          </p:nvPr>
        </p:nvCxnSpPr>
        <p:spPr>
          <a:xfrm>
            <a:off x="4654301" y="2513575"/>
            <a:ext cx="0" cy="254000"/>
          </a:xfrm>
          <a:prstGeom prst="line">
            <a:avLst/>
          </a:prstGeom>
          <a:ln w="254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TLSHAPE_TB_00000000000000000000000000000000_TimescaleInterval6"/>
          <p:cNvSpPr txBox="1"/>
          <p:nvPr>
            <p:custDataLst>
              <p:tags r:id="rId21"/>
            </p:custDataLst>
          </p:nvPr>
        </p:nvSpPr>
        <p:spPr>
          <a:xfrm>
            <a:off x="4717801" y="254754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2006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37" name="OTLSHAPE_TB_00000000000000000000000000000000_Separator6"/>
          <p:cNvCxnSpPr/>
          <p:nvPr>
            <p:custDataLst>
              <p:tags r:id="rId22"/>
            </p:custDataLst>
          </p:nvPr>
        </p:nvCxnSpPr>
        <p:spPr>
          <a:xfrm>
            <a:off x="5445351" y="2513575"/>
            <a:ext cx="0" cy="254000"/>
          </a:xfrm>
          <a:prstGeom prst="line">
            <a:avLst/>
          </a:prstGeom>
          <a:ln w="254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TLSHAPE_TB_00000000000000000000000000000000_TimescaleInterval7"/>
          <p:cNvSpPr txBox="1"/>
          <p:nvPr>
            <p:custDataLst>
              <p:tags r:id="rId23"/>
            </p:custDataLst>
          </p:nvPr>
        </p:nvSpPr>
        <p:spPr>
          <a:xfrm>
            <a:off x="5508851" y="254754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2008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39" name="OTLSHAPE_TB_00000000000000000000000000000000_Separator7"/>
          <p:cNvCxnSpPr/>
          <p:nvPr>
            <p:custDataLst>
              <p:tags r:id="rId24"/>
            </p:custDataLst>
          </p:nvPr>
        </p:nvCxnSpPr>
        <p:spPr>
          <a:xfrm>
            <a:off x="6237485" y="2513575"/>
            <a:ext cx="0" cy="254000"/>
          </a:xfrm>
          <a:prstGeom prst="line">
            <a:avLst/>
          </a:prstGeom>
          <a:ln w="254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TLSHAPE_TB_00000000000000000000000000000000_TimescaleInterval8"/>
          <p:cNvSpPr txBox="1"/>
          <p:nvPr>
            <p:custDataLst>
              <p:tags r:id="rId25"/>
            </p:custDataLst>
          </p:nvPr>
        </p:nvSpPr>
        <p:spPr>
          <a:xfrm>
            <a:off x="6300985" y="254754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2010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41" name="OTLSHAPE_TB_00000000000000000000000000000000_Separator8"/>
          <p:cNvCxnSpPr/>
          <p:nvPr>
            <p:custDataLst>
              <p:tags r:id="rId26"/>
            </p:custDataLst>
          </p:nvPr>
        </p:nvCxnSpPr>
        <p:spPr>
          <a:xfrm>
            <a:off x="7028535" y="2513575"/>
            <a:ext cx="0" cy="254000"/>
          </a:xfrm>
          <a:prstGeom prst="line">
            <a:avLst/>
          </a:prstGeom>
          <a:ln w="254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TLSHAPE_TB_00000000000000000000000000000000_TimescaleInterval9"/>
          <p:cNvSpPr txBox="1"/>
          <p:nvPr>
            <p:custDataLst>
              <p:tags r:id="rId27"/>
            </p:custDataLst>
          </p:nvPr>
        </p:nvSpPr>
        <p:spPr>
          <a:xfrm>
            <a:off x="7092035" y="254754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2012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OTLSHAPE_M_bcc51c839e2d44eeb7b8db0982634469_Title"/>
          <p:cNvSpPr txBox="1"/>
          <p:nvPr>
            <p:custDataLst>
              <p:tags r:id="rId28"/>
            </p:custDataLst>
          </p:nvPr>
        </p:nvSpPr>
        <p:spPr>
          <a:xfrm>
            <a:off x="1177969" y="1883232"/>
            <a:ext cx="1308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HIPAA Signed Into Law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OTLSHAPE_M_bcc51c839e2d44eeb7b8db0982634469_Date"/>
          <p:cNvSpPr txBox="1"/>
          <p:nvPr>
            <p:custDataLst>
              <p:tags r:id="rId29"/>
            </p:custDataLst>
          </p:nvPr>
        </p:nvSpPr>
        <p:spPr>
          <a:xfrm>
            <a:off x="1177969" y="2079150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8/21/1996</a:t>
            </a:r>
            <a:endParaRPr lang="en-US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OTLSHAPE_M_bcc51c839e2d44eeb7b8db0982634469_Shape"/>
          <p:cNvSpPr/>
          <p:nvPr>
            <p:custDataLst>
              <p:tags r:id="rId30"/>
            </p:custDataLst>
          </p:nvPr>
        </p:nvSpPr>
        <p:spPr>
          <a:xfrm rot="16200000">
            <a:off x="981119" y="2001553"/>
            <a:ext cx="165100" cy="165100"/>
          </a:xfrm>
          <a:prstGeom prst="flowChartMerge">
            <a:avLst/>
          </a:prstGeom>
          <a:solidFill>
            <a:srgbClr val="0072BC"/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rgbClr val="000000">
                      <a:alpha val="50000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TLSHAPE_M_fed0808fa6814947902e3cabf0ad16e0_Title"/>
          <p:cNvSpPr txBox="1"/>
          <p:nvPr>
            <p:custDataLst>
              <p:tags r:id="rId31"/>
            </p:custDataLst>
          </p:nvPr>
        </p:nvSpPr>
        <p:spPr>
          <a:xfrm>
            <a:off x="6122574" y="1883232"/>
            <a:ext cx="1587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ARRA Signed (+HITECH Act)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OTLSHAPE_M_fed0808fa6814947902e3cabf0ad16e0_Date"/>
          <p:cNvSpPr txBox="1"/>
          <p:nvPr>
            <p:custDataLst>
              <p:tags r:id="rId32"/>
            </p:custDataLst>
          </p:nvPr>
        </p:nvSpPr>
        <p:spPr>
          <a:xfrm>
            <a:off x="6122574" y="2079150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2/17/2009</a:t>
            </a:r>
            <a:endParaRPr lang="en-US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OTLSHAPE_M_fed0808fa6814947902e3cabf0ad16e0_Shape"/>
          <p:cNvSpPr/>
          <p:nvPr>
            <p:custDataLst>
              <p:tags r:id="rId33"/>
            </p:custDataLst>
          </p:nvPr>
        </p:nvSpPr>
        <p:spPr>
          <a:xfrm rot="16200000">
            <a:off x="5925724" y="2001553"/>
            <a:ext cx="165100" cy="165100"/>
          </a:xfrm>
          <a:prstGeom prst="flowChartMerge">
            <a:avLst/>
          </a:prstGeom>
          <a:solidFill>
            <a:schemeClr val="dk2"/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rgbClr val="000000">
                      <a:alpha val="50000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TLSHAPE_M_4810759e6f4c482097fb2e8de24fdff2_Title"/>
          <p:cNvSpPr txBox="1"/>
          <p:nvPr>
            <p:custDataLst>
              <p:tags r:id="rId34"/>
            </p:custDataLst>
          </p:nvPr>
        </p:nvSpPr>
        <p:spPr>
          <a:xfrm>
            <a:off x="4960922" y="3227400"/>
            <a:ext cx="24765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HIPAA Fully Enforced (Security, Privacy, Tx/</a:t>
            </a:r>
            <a:r>
              <a:rPr lang="en-US" sz="1100" b="1" dirty="0" err="1" smtClean="0">
                <a:solidFill>
                  <a:schemeClr val="dk1"/>
                </a:solidFill>
                <a:latin typeface="Calibri" panose="020F0502020204030204" pitchFamily="34" charset="0"/>
              </a:rPr>
              <a:t>Codesets</a:t>
            </a:r>
            <a:r>
              <a:rPr lang="en-US" sz="11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)</a:t>
            </a:r>
            <a:endParaRPr lang="en-US" sz="1100" b="1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OTLSHAPE_M_4810759e6f4c482097fb2e8de24fdff2_Date"/>
          <p:cNvSpPr txBox="1"/>
          <p:nvPr>
            <p:custDataLst>
              <p:tags r:id="rId35"/>
            </p:custDataLst>
          </p:nvPr>
        </p:nvSpPr>
        <p:spPr>
          <a:xfrm>
            <a:off x="4960922" y="3046975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3/13/2006</a:t>
            </a:r>
            <a:endParaRPr lang="en-US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OTLSHAPE_M_4810759e6f4c482097fb2e8de24fdff2_Shape"/>
          <p:cNvSpPr/>
          <p:nvPr>
            <p:custDataLst>
              <p:tags r:id="rId36"/>
            </p:custDataLst>
          </p:nvPr>
        </p:nvSpPr>
        <p:spPr>
          <a:xfrm rot="16200000">
            <a:off x="4764072" y="3199756"/>
            <a:ext cx="165100" cy="165100"/>
          </a:xfrm>
          <a:prstGeom prst="flowChartMerge">
            <a:avLst/>
          </a:prstGeom>
          <a:solidFill>
            <a:srgbClr val="EA161E"/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rgbClr val="000000">
                      <a:alpha val="50000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TLSHAPE_M_2b309d33416a4c878a11213181701bab_Title"/>
          <p:cNvSpPr txBox="1"/>
          <p:nvPr>
            <p:custDataLst>
              <p:tags r:id="rId37"/>
            </p:custDataLst>
          </p:nvPr>
        </p:nvSpPr>
        <p:spPr>
          <a:xfrm>
            <a:off x="6754330" y="5475723"/>
            <a:ext cx="17399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Data Breach Notification Rule Enforcement</a:t>
            </a:r>
            <a:endParaRPr lang="en-US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OTLSHAPE_M_2b309d33416a4c878a11213181701bab_Date"/>
          <p:cNvSpPr txBox="1"/>
          <p:nvPr>
            <p:custDataLst>
              <p:tags r:id="rId38"/>
            </p:custDataLst>
          </p:nvPr>
        </p:nvSpPr>
        <p:spPr>
          <a:xfrm>
            <a:off x="6754330" y="5295298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9/23/2010</a:t>
            </a:r>
            <a:endParaRPr lang="en-US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OTLSHAPE_M_2b309d33416a4c878a11213181701bab_Shape"/>
          <p:cNvSpPr/>
          <p:nvPr>
            <p:custDataLst>
              <p:tags r:id="rId39"/>
            </p:custDataLst>
          </p:nvPr>
        </p:nvSpPr>
        <p:spPr>
          <a:xfrm rot="16200000">
            <a:off x="6557480" y="5448079"/>
            <a:ext cx="165100" cy="165100"/>
          </a:xfrm>
          <a:prstGeom prst="flowChartMerge">
            <a:avLst/>
          </a:prstGeom>
          <a:solidFill>
            <a:srgbClr val="EA161E"/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rgbClr val="000000">
                      <a:alpha val="50000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TLSHAPE_M_b4ed3315960b472d83090192ffb2fcad_Title"/>
          <p:cNvSpPr txBox="1"/>
          <p:nvPr>
            <p:custDataLst>
              <p:tags r:id="rId40"/>
            </p:custDataLst>
          </p:nvPr>
        </p:nvSpPr>
        <p:spPr>
          <a:xfrm>
            <a:off x="7672165" y="4841203"/>
            <a:ext cx="7493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Omnibus Rule Final</a:t>
            </a:r>
            <a:endParaRPr lang="en-US" sz="11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TLSHAPE_M_b4ed3315960b472d83090192ffb2fcad_Date"/>
          <p:cNvSpPr txBox="1"/>
          <p:nvPr>
            <p:custDataLst>
              <p:tags r:id="rId41"/>
            </p:custDataLst>
          </p:nvPr>
        </p:nvSpPr>
        <p:spPr>
          <a:xfrm>
            <a:off x="7672165" y="4659536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1/17/2013</a:t>
            </a:r>
            <a:endParaRPr lang="en-US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TLSHAPE_M_b4ed3315960b472d83090192ffb2fcad_Shape"/>
          <p:cNvSpPr/>
          <p:nvPr>
            <p:custDataLst>
              <p:tags r:id="rId42"/>
            </p:custDataLst>
          </p:nvPr>
        </p:nvSpPr>
        <p:spPr>
          <a:xfrm rot="16200000">
            <a:off x="7475315" y="4812317"/>
            <a:ext cx="165100" cy="165100"/>
          </a:xfrm>
          <a:prstGeom prst="flowChartMerge">
            <a:avLst/>
          </a:prstGeom>
          <a:solidFill>
            <a:srgbClr val="EA161E"/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rgbClr val="000000">
                      <a:alpha val="50000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TLSHAPE_M_3d1bce6eeaef4037a1d1ded44c0fee4c_Title"/>
          <p:cNvSpPr txBox="1"/>
          <p:nvPr>
            <p:custDataLst>
              <p:tags r:id="rId43"/>
            </p:custDataLst>
          </p:nvPr>
        </p:nvSpPr>
        <p:spPr>
          <a:xfrm>
            <a:off x="7745852" y="4204199"/>
            <a:ext cx="8636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Omnibus Final Rule In Effect</a:t>
            </a:r>
            <a:endParaRPr lang="en-US" sz="1100" b="1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OTLSHAPE_M_3d1bce6eeaef4037a1d1ded44c0fee4c_Date"/>
          <p:cNvSpPr txBox="1"/>
          <p:nvPr>
            <p:custDataLst>
              <p:tags r:id="rId44"/>
            </p:custDataLst>
          </p:nvPr>
        </p:nvSpPr>
        <p:spPr>
          <a:xfrm>
            <a:off x="7745852" y="4023774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3/26/2013</a:t>
            </a:r>
            <a:endParaRPr lang="en-US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OTLSHAPE_M_3d1bce6eeaef4037a1d1ded44c0fee4c_Shape"/>
          <p:cNvSpPr/>
          <p:nvPr>
            <p:custDataLst>
              <p:tags r:id="rId45"/>
            </p:custDataLst>
          </p:nvPr>
        </p:nvSpPr>
        <p:spPr>
          <a:xfrm rot="16200000">
            <a:off x="7549002" y="4176555"/>
            <a:ext cx="165100" cy="165100"/>
          </a:xfrm>
          <a:prstGeom prst="flowChartMerge">
            <a:avLst/>
          </a:prstGeom>
          <a:solidFill>
            <a:srgbClr val="EA161E"/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rgbClr val="000000">
                      <a:alpha val="50000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TLSHAPE_M_d77c95e36880459380b4169d1ea0ece2_Title"/>
          <p:cNvSpPr txBox="1"/>
          <p:nvPr>
            <p:custDataLst>
              <p:tags r:id="rId46"/>
            </p:custDataLst>
          </p:nvPr>
        </p:nvSpPr>
        <p:spPr>
          <a:xfrm>
            <a:off x="7941989" y="3227400"/>
            <a:ext cx="825500" cy="6820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Final Deadlines of Compliance for CE/BA</a:t>
            </a:r>
            <a:endParaRPr lang="en-US" sz="1100" b="1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OTLSHAPE_M_d77c95e36880459380b4169d1ea0ece2_Date"/>
          <p:cNvSpPr txBox="1"/>
          <p:nvPr>
            <p:custDataLst>
              <p:tags r:id="rId47"/>
            </p:custDataLst>
          </p:nvPr>
        </p:nvSpPr>
        <p:spPr>
          <a:xfrm>
            <a:off x="7941989" y="3046975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smtClean="0">
                <a:solidFill>
                  <a:srgbClr val="1F497E"/>
                </a:solidFill>
                <a:latin typeface="Calibri" panose="020F0502020204030204" pitchFamily="34" charset="0"/>
              </a:rPr>
              <a:t>9/23/2013</a:t>
            </a:r>
            <a:endParaRPr lang="en-US" sz="1000" spc="-8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OTLSHAPE_M_d77c95e36880459380b4169d1ea0ece2_Shape"/>
          <p:cNvSpPr/>
          <p:nvPr>
            <p:custDataLst>
              <p:tags r:id="rId48"/>
            </p:custDataLst>
          </p:nvPr>
        </p:nvSpPr>
        <p:spPr>
          <a:xfrm rot="16200000">
            <a:off x="7745139" y="3370275"/>
            <a:ext cx="165100" cy="165100"/>
          </a:xfrm>
          <a:prstGeom prst="flowChartMerge">
            <a:avLst/>
          </a:prstGeom>
          <a:solidFill>
            <a:srgbClr val="EA161E"/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rgbClr val="000000">
                      <a:alpha val="50000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Current Law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Omnibus Rules Take Precedence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 smtClean="0"/>
              <a:t>Breach Notification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 smtClean="0"/>
              <a:t>Business Associates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 smtClean="0"/>
              <a:t>Penalties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 smtClean="0"/>
              <a:t>Privacy Rules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 smtClean="0"/>
              <a:t>Teeth</a:t>
            </a:r>
            <a:br>
              <a:rPr lang="en-US" sz="3100" dirty="0" smtClean="0"/>
            </a:br>
            <a:endParaRPr lang="en-US" sz="31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71" y="2152290"/>
            <a:ext cx="3485072" cy="34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Breach Notification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No thresholds for reporting (used to be 500+) </a:t>
            </a:r>
            <a:br>
              <a:rPr lang="en-US" sz="3500" dirty="0" smtClean="0"/>
            </a:br>
            <a:endParaRPr lang="en-US" sz="35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Virtually all breaches are now reportable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Risk analysis can mitigate exposure</a:t>
            </a: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249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Business Associates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Mostly the same rules apply as to Covered Entities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 smtClean="0"/>
              <a:t>All of the Security Rule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 smtClean="0"/>
              <a:t>Most of the Privacy Rule </a:t>
            </a:r>
            <a:br>
              <a:rPr lang="en-US" sz="3100" dirty="0" smtClean="0"/>
            </a:br>
            <a:r>
              <a:rPr lang="en-US" dirty="0" smtClean="0"/>
              <a:t>	(if contract involves Privacy Rule obligations)</a:t>
            </a:r>
            <a:endParaRPr lang="en-US" sz="31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3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Many BAAs needed to be updated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 smtClean="0"/>
              <a:t>Specifically note Security &amp; Privacy Rule adherence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 smtClean="0"/>
              <a:t>Specify any delegation of Privacy Rule compliance</a:t>
            </a:r>
            <a:endParaRPr lang="en-US" sz="3500" dirty="0" smtClean="0"/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3599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Business Associates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BAs are contractually AND directly liable for violations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BAs liable regardless of contract with 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BAs are liable for the actions of their sub-contractors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Subcontractors are BAs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CE is ultimately responsible as well</a:t>
            </a:r>
            <a:endParaRPr lang="en-US" sz="31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560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499" y="184047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8AD"/>
                </a:solidFill>
                <a:latin typeface="Helvetica"/>
                <a:cs typeface="Helvetica"/>
              </a:rPr>
              <a:t>Slide headline </a:t>
            </a:r>
            <a:endParaRPr lang="en-US" sz="3600" dirty="0">
              <a:solidFill>
                <a:srgbClr val="0068A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6491080"/>
            <a:ext cx="2916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68AD"/>
                </a:solidFill>
                <a:latin typeface="Helvetica"/>
                <a:cs typeface="Helvetica"/>
              </a:rPr>
              <a:t>© 2016 Galen Healthcare Solutions</a:t>
            </a:r>
            <a:endParaRPr lang="en-US" sz="900" dirty="0">
              <a:solidFill>
                <a:srgbClr val="0068AD"/>
              </a:solidFill>
            </a:endParaRPr>
          </a:p>
        </p:txBody>
      </p:sp>
      <p:pic>
        <p:nvPicPr>
          <p:cNvPr id="17" name="Picture 16" descr="ghs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96" y="354111"/>
            <a:ext cx="1569686" cy="373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22501"/>
          </a:xfrm>
          <a:prstGeom prst="rect">
            <a:avLst/>
          </a:prstGeom>
          <a:solidFill>
            <a:srgbClr val="3F4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en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6" y="349826"/>
            <a:ext cx="1572862" cy="385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684" y="314479"/>
            <a:ext cx="69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heinhardt Regular"/>
                <a:cs typeface="Theinhardt Regular"/>
              </a:rPr>
              <a:t>Penalties</a:t>
            </a:r>
            <a:endParaRPr lang="en-US" sz="3200" dirty="0">
              <a:solidFill>
                <a:schemeClr val="bg1"/>
              </a:solidFill>
              <a:latin typeface="Theinhardt Regular"/>
              <a:cs typeface="Theinhardt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155" y="1272327"/>
            <a:ext cx="8476582" cy="464050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Didn’t Know: </a:t>
            </a:r>
            <a:r>
              <a:rPr lang="en-US" sz="3500" dirty="0" smtClean="0">
                <a:solidFill>
                  <a:srgbClr val="FF0000"/>
                </a:solidFill>
              </a:rPr>
              <a:t>$100-$50k </a:t>
            </a:r>
            <a:r>
              <a:rPr lang="en-US" sz="3500" i="1" dirty="0" smtClean="0"/>
              <a:t>per patient</a:t>
            </a:r>
            <a:br>
              <a:rPr lang="en-US" sz="3500" i="1" dirty="0" smtClean="0"/>
            </a:br>
            <a:endParaRPr lang="en-US" sz="3500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Reasonable: </a:t>
            </a:r>
            <a:r>
              <a:rPr lang="en-US" sz="3500" dirty="0" smtClean="0">
                <a:solidFill>
                  <a:srgbClr val="FF0000"/>
                </a:solidFill>
              </a:rPr>
              <a:t>$1k-$50k </a:t>
            </a:r>
            <a:r>
              <a:rPr lang="en-US" sz="3500" i="1" dirty="0" smtClean="0"/>
              <a:t>per patient</a:t>
            </a:r>
            <a:br>
              <a:rPr lang="en-US" sz="3500" i="1" dirty="0" smtClean="0"/>
            </a:br>
            <a:endParaRPr lang="en-US" sz="3500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Willful/Corrected: </a:t>
            </a:r>
            <a:r>
              <a:rPr lang="en-US" sz="3500" dirty="0" smtClean="0">
                <a:solidFill>
                  <a:srgbClr val="FF0000"/>
                </a:solidFill>
              </a:rPr>
              <a:t>$10k-$50k </a:t>
            </a:r>
            <a:r>
              <a:rPr lang="en-US" sz="3500" i="1" dirty="0" smtClean="0"/>
              <a:t>per patient</a:t>
            </a:r>
            <a:br>
              <a:rPr lang="en-US" sz="3500" i="1" dirty="0" smtClean="0"/>
            </a:br>
            <a:endParaRPr lang="en-US" sz="35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Willful/Uncorrected: </a:t>
            </a:r>
            <a:r>
              <a:rPr lang="en-US" sz="3500" dirty="0" smtClean="0">
                <a:solidFill>
                  <a:srgbClr val="FF0000"/>
                </a:solidFill>
              </a:rPr>
              <a:t>$50k </a:t>
            </a:r>
            <a:r>
              <a:rPr lang="en-US" sz="3500" i="1" dirty="0" smtClean="0"/>
              <a:t>per patient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5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/>
              <a:t>Yearly Max Per Calendar Year: </a:t>
            </a:r>
            <a:r>
              <a:rPr lang="en-US" sz="3500" dirty="0" smtClean="0">
                <a:solidFill>
                  <a:srgbClr val="FF0000"/>
                </a:solidFill>
              </a:rPr>
              <a:t>$1.5mm</a:t>
            </a:r>
            <a:br>
              <a:rPr lang="en-US" sz="3500" dirty="0" smtClean="0">
                <a:solidFill>
                  <a:srgbClr val="FF0000"/>
                </a:solidFill>
              </a:rPr>
            </a:br>
            <a:r>
              <a:rPr lang="en-US" sz="2600" dirty="0" smtClean="0"/>
              <a:t>(For same provision)</a:t>
            </a:r>
            <a:endParaRPr lang="en-US" sz="3500" dirty="0"/>
          </a:p>
          <a:p>
            <a:pPr>
              <a:buFont typeface="Arial" panose="020B0604020202020204" pitchFamily="34" charset="0"/>
              <a:buChar char="•"/>
            </a:pPr>
            <a:endParaRPr lang="en-US" sz="35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17328" y="1850570"/>
            <a:ext cx="4626672" cy="464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946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14492</TotalTime>
  <Words>1377</Words>
  <Application>Microsoft Office PowerPoint</Application>
  <PresentationFormat>On-screen Show (4:3)</PresentationFormat>
  <Paragraphs>562</Paragraphs>
  <Slides>38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Consolas</vt:lpstr>
      <vt:lpstr>Courier New</vt:lpstr>
      <vt:lpstr>Futura Std Light</vt:lpstr>
      <vt:lpstr>Helvetica</vt:lpstr>
      <vt:lpstr>Theinhardt 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HDMZ</dc:creator>
  <cp:lastModifiedBy>Robert Downey</cp:lastModifiedBy>
  <cp:revision>373</cp:revision>
  <cp:lastPrinted>2014-12-16T17:26:49Z</cp:lastPrinted>
  <dcterms:created xsi:type="dcterms:W3CDTF">2014-12-15T18:02:56Z</dcterms:created>
  <dcterms:modified xsi:type="dcterms:W3CDTF">2016-02-11T20:02:50Z</dcterms:modified>
</cp:coreProperties>
</file>