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8" r:id="rId3"/>
    <p:sldId id="328" r:id="rId4"/>
    <p:sldId id="262" r:id="rId5"/>
    <p:sldId id="263" r:id="rId6"/>
    <p:sldId id="264" r:id="rId7"/>
    <p:sldId id="265" r:id="rId8"/>
    <p:sldId id="303" r:id="rId9"/>
    <p:sldId id="330" r:id="rId10"/>
    <p:sldId id="331" r:id="rId11"/>
    <p:sldId id="332" r:id="rId12"/>
    <p:sldId id="304" r:id="rId13"/>
    <p:sldId id="305" r:id="rId14"/>
    <p:sldId id="291" r:id="rId15"/>
    <p:sldId id="292" r:id="rId16"/>
    <p:sldId id="333" r:id="rId17"/>
    <p:sldId id="306" r:id="rId18"/>
    <p:sldId id="334" r:id="rId19"/>
    <p:sldId id="308" r:id="rId20"/>
    <p:sldId id="281" r:id="rId21"/>
    <p:sldId id="283" r:id="rId22"/>
    <p:sldId id="279" r:id="rId23"/>
    <p:sldId id="284" r:id="rId24"/>
    <p:sldId id="267" r:id="rId25"/>
    <p:sldId id="271" r:id="rId26"/>
    <p:sldId id="268" r:id="rId27"/>
    <p:sldId id="269" r:id="rId28"/>
    <p:sldId id="273" r:id="rId29"/>
    <p:sldId id="317" r:id="rId30"/>
    <p:sldId id="270" r:id="rId31"/>
    <p:sldId id="274" r:id="rId32"/>
    <p:sldId id="275" r:id="rId33"/>
    <p:sldId id="276" r:id="rId34"/>
    <p:sldId id="278" r:id="rId35"/>
    <p:sldId id="325" r:id="rId36"/>
    <p:sldId id="326" r:id="rId37"/>
    <p:sldId id="327" r:id="rId38"/>
    <p:sldId id="335" r:id="rId39"/>
    <p:sldId id="310" r:id="rId40"/>
    <p:sldId id="336" r:id="rId41"/>
    <p:sldId id="337" r:id="rId42"/>
    <p:sldId id="338" r:id="rId43"/>
    <p:sldId id="298" r:id="rId44"/>
    <p:sldId id="339" r:id="rId45"/>
    <p:sldId id="340" r:id="rId46"/>
    <p:sldId id="314" r:id="rId47"/>
    <p:sldId id="302" r:id="rId48"/>
    <p:sldId id="32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CAD7EE"/>
    <a:srgbClr val="F8FDE9"/>
    <a:srgbClr val="CBF7C5"/>
    <a:srgbClr val="FFFFFF"/>
    <a:srgbClr val="F9FFDD"/>
    <a:srgbClr val="F2FBBD"/>
    <a:srgbClr val="EBF8C0"/>
    <a:srgbClr val="DFFFDD"/>
    <a:srgbClr val="B9E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0" autoAdjust="0"/>
    <p:restoredTop sz="72569" autoAdjust="0"/>
  </p:normalViewPr>
  <p:slideViewPr>
    <p:cSldViewPr snapToGrid="0">
      <p:cViewPr varScale="1">
        <p:scale>
          <a:sx n="81" d="100"/>
          <a:sy n="81" d="100"/>
        </p:scale>
        <p:origin x="9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0D135-23E9-4DD4-AD3B-C90DE1556596}" type="datetimeFigureOut">
              <a:rPr lang="en-US" smtClean="0"/>
              <a:t>7/30/2015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F03DB-23BF-4DBC-824F-A1356AE3AFC2}" type="slidenum">
              <a:rPr lang="en-US" smtClean="0"/>
              <a:t>‹#›</a:t>
            </a:fld>
            <a:endParaRPr lang="en-US"/>
          </a:p>
        </p:txBody>
      </p:sp>
    </p:spTree>
    <p:extLst>
      <p:ext uri="{BB962C8B-B14F-4D97-AF65-F5344CB8AC3E}">
        <p14:creationId xmlns:p14="http://schemas.microsoft.com/office/powerpoint/2010/main" val="251380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LSS_Data_Systems#cite_note-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ea typeface="ＭＳ Ｐゴシック" pitchFamily="34" charset="-128"/>
              </a:rPr>
              <a:t>First </a:t>
            </a:r>
            <a:r>
              <a:rPr lang="en-US" b="1" dirty="0" smtClean="0">
                <a:latin typeface="Arial" pitchFamily="34" charset="0"/>
                <a:ea typeface="ＭＳ Ｐゴシック" pitchFamily="34" charset="-128"/>
              </a:rPr>
              <a:t>comment</a:t>
            </a:r>
            <a:r>
              <a:rPr lang="en-US" dirty="0" smtClean="0">
                <a:latin typeface="Arial" pitchFamily="34" charset="0"/>
                <a:ea typeface="ＭＳ Ｐゴシック" pitchFamily="34" charset="-128"/>
              </a:rPr>
              <a:t> prior to starting. “ Good afternoon everyone. </a:t>
            </a:r>
            <a:r>
              <a:rPr lang="en-US" baseline="0" dirty="0" smtClean="0">
                <a:latin typeface="Arial" pitchFamily="34" charset="0"/>
                <a:ea typeface="ＭＳ Ｐゴシック" pitchFamily="34" charset="-128"/>
              </a:rPr>
              <a:t> Thanks for joining us for our webcast today, Meditech MPM 101.  We still have a few minutes  before we get started.  We will be as prompt as possible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pitchFamily="34" charset="0"/>
                <a:ea typeface="ＭＳ Ｐゴシック" pitchFamily="34" charset="-128"/>
              </a:rPr>
              <a:t>We do still have some folks dialing in, so we will let them get finished up and get settled and we will get started shortly</a:t>
            </a:r>
            <a:endParaRPr lang="en-US" dirty="0" smtClean="0">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ea typeface="ＭＳ Ｐゴシック" pitchFamily="34" charset="-128"/>
              </a:rPr>
              <a:t>Hello. </a:t>
            </a:r>
            <a:r>
              <a:rPr lang="en-US" baseline="0" dirty="0" smtClean="0">
                <a:latin typeface="Arial" pitchFamily="34" charset="0"/>
                <a:ea typeface="ＭＳ Ｐゴシック" pitchFamily="34" charset="-128"/>
              </a:rPr>
              <a:t> Welcome and good afternoon.  Thank you for joining us for Galen Healthcare Solutions Webcast, Meditech MPM 101.</a:t>
            </a:r>
            <a:endParaRPr lang="en-US" dirty="0" smtClean="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1</a:t>
            </a:fld>
            <a:endParaRPr lang="en-US"/>
          </a:p>
        </p:txBody>
      </p:sp>
    </p:spTree>
    <p:extLst>
      <p:ext uri="{BB962C8B-B14F-4D97-AF65-F5344CB8AC3E}">
        <p14:creationId xmlns:p14="http://schemas.microsoft.com/office/powerpoint/2010/main" val="3637410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 dirty="0" smtClean="0">
              <a:latin typeface="Arial" panose="020B0604020202020204" pitchFamily="34" charset="0"/>
              <a:cs typeface="Arial" panose="020B0604020202020204" pitchFamily="34" charset="0"/>
            </a:endParaRPr>
          </a:p>
          <a:p>
            <a:r>
              <a:rPr lang="en-US" sz="200" dirty="0" smtClean="0">
                <a:latin typeface="Arial" panose="020B0604020202020204" pitchFamily="34" charset="0"/>
                <a:cs typeface="Arial" panose="020B0604020202020204" pitchFamily="34" charset="0"/>
              </a:rPr>
              <a:t>This</a:t>
            </a:r>
            <a:r>
              <a:rPr lang="en-US" sz="200" baseline="0" dirty="0" smtClean="0">
                <a:latin typeface="Arial" panose="020B0604020202020204" pitchFamily="34" charset="0"/>
                <a:cs typeface="Arial" panose="020B0604020202020204" pitchFamily="34" charset="0"/>
              </a:rPr>
              <a:t> view is for Resource Group – Explain what a resource group is and what the top row is.  (click)</a:t>
            </a:r>
          </a:p>
          <a:p>
            <a:pPr marL="171450" indent="-171450">
              <a:buFontTx/>
              <a:buChar char="-"/>
            </a:pPr>
            <a:r>
              <a:rPr lang="en-US" sz="200" dirty="0" smtClean="0">
                <a:latin typeface="Arial" panose="020B0604020202020204" pitchFamily="34" charset="0"/>
                <a:cs typeface="Arial" panose="020B0604020202020204" pitchFamily="34" charset="0"/>
              </a:rPr>
              <a:t>Footer buttons</a:t>
            </a:r>
            <a:r>
              <a:rPr lang="en-US" sz="200" baseline="0" dirty="0" smtClean="0">
                <a:latin typeface="Arial" panose="020B0604020202020204" pitchFamily="34" charset="0"/>
                <a:cs typeface="Arial" panose="020B0604020202020204" pitchFamily="34" charset="0"/>
              </a:rPr>
              <a:t> are different on this screen.</a:t>
            </a:r>
          </a:p>
          <a:p>
            <a:pPr marL="171450" indent="-171450">
              <a:buFontTx/>
              <a:buChar char="-"/>
            </a:pPr>
            <a:r>
              <a:rPr lang="en-US" sz="200" baseline="0" dirty="0" smtClean="0">
                <a:latin typeface="Arial" panose="020B0604020202020204" pitchFamily="34" charset="0"/>
                <a:cs typeface="Arial" panose="020B0604020202020204" pitchFamily="34" charset="0"/>
              </a:rPr>
              <a:t>Daily or weekly format.  </a:t>
            </a:r>
          </a:p>
          <a:p>
            <a:pPr marL="171450" indent="-171450">
              <a:buFontTx/>
              <a:buChar char="-"/>
            </a:pPr>
            <a:r>
              <a:rPr lang="en-US" sz="200" baseline="0" dirty="0" smtClean="0">
                <a:latin typeface="Arial" panose="020B0604020202020204" pitchFamily="34" charset="0"/>
                <a:cs typeface="Arial" panose="020B0604020202020204" pitchFamily="34" charset="0"/>
              </a:rPr>
              <a:t>Previous/next day or week, go to a specific date.  </a:t>
            </a:r>
          </a:p>
          <a:p>
            <a:pPr marL="171450" indent="-171450">
              <a:buFontTx/>
              <a:buChar char="-"/>
            </a:pPr>
            <a:r>
              <a:rPr lang="en-US" sz="200" baseline="0" dirty="0" smtClean="0">
                <a:latin typeface="Arial" panose="020B0604020202020204" pitchFamily="34" charset="0"/>
                <a:cs typeface="Arial" panose="020B0604020202020204" pitchFamily="34" charset="0"/>
              </a:rPr>
              <a:t>Do a quick find to specific search for a patient within the parameters you have in your view.  </a:t>
            </a:r>
          </a:p>
          <a:p>
            <a:pPr marL="171450" indent="-171450">
              <a:buFontTx/>
              <a:buChar char="-"/>
            </a:pPr>
            <a:r>
              <a:rPr lang="en-US" sz="200" baseline="0" dirty="0" smtClean="0">
                <a:latin typeface="Arial" panose="020B0604020202020204" pitchFamily="34" charset="0"/>
                <a:cs typeface="Arial" panose="020B0604020202020204" pitchFamily="34" charset="0"/>
              </a:rPr>
              <a:t>cut, copy and paste options allows you to move an appointment from one time slot to another.  However, I will caution you about moving it to another providers schedule.  Example :  move from a provider to a Mid level schedule to help cover overflow.  When the mid level goes to do their note, the note might still show as the note owner as the original provider.  This will cause issues on signing off the note. </a:t>
            </a:r>
          </a:p>
          <a:p>
            <a:pPr marL="171450" indent="-171450">
              <a:buFontTx/>
              <a:buChar char="-"/>
            </a:pPr>
            <a:r>
              <a:rPr lang="en-US" sz="200" baseline="0" dirty="0" smtClean="0">
                <a:latin typeface="Arial" panose="020B0604020202020204" pitchFamily="34" charset="0"/>
                <a:cs typeface="Arial" panose="020B0604020202020204" pitchFamily="34" charset="0"/>
              </a:rPr>
              <a:t>Change status</a:t>
            </a:r>
          </a:p>
          <a:p>
            <a:pPr marL="171450" indent="-171450">
              <a:buFontTx/>
              <a:buChar char="-"/>
            </a:pPr>
            <a:r>
              <a:rPr lang="en-US" sz="200" baseline="0" dirty="0" smtClean="0">
                <a:latin typeface="Arial" panose="020B0604020202020204" pitchFamily="34" charset="0"/>
                <a:cs typeface="Arial" panose="020B0604020202020204" pitchFamily="34" charset="0"/>
              </a:rPr>
              <a:t>Transfer option.  By using the Transfer footer button you can move the appointment from one resource to the other, making the new resource the encounter owner.</a:t>
            </a:r>
          </a:p>
          <a:p>
            <a:pPr marL="171450" indent="-171450">
              <a:buFontTx/>
              <a:buChar char="-"/>
            </a:pPr>
            <a:r>
              <a:rPr lang="en-US" sz="200" baseline="0" dirty="0" smtClean="0">
                <a:latin typeface="Arial" panose="020B0604020202020204" pitchFamily="34" charset="0"/>
                <a:cs typeface="Arial" panose="020B0604020202020204" pitchFamily="34" charset="0"/>
              </a:rPr>
              <a:t>Temporary Resource Group – By default settings, you are assigned a resource group.  By using this footer button you will be able to modify that group in the appointment book view mode only.  The next time you go out of this view and back in you default group will then reappear. </a:t>
            </a:r>
          </a:p>
          <a:p>
            <a:endParaRPr lang="en-US" sz="200" baseline="0" dirty="0" smtClean="0">
              <a:latin typeface="Arial" panose="020B0604020202020204" pitchFamily="34" charset="0"/>
              <a:cs typeface="Arial" panose="020B0604020202020204" pitchFamily="34" charset="0"/>
            </a:endParaRPr>
          </a:p>
          <a:p>
            <a:r>
              <a:rPr lang="en-US" sz="200" baseline="0" dirty="0" smtClean="0">
                <a:latin typeface="Arial" panose="020B0604020202020204" pitchFamily="34" charset="0"/>
                <a:cs typeface="Arial" panose="020B0604020202020204" pitchFamily="34" charset="0"/>
              </a:rPr>
              <a:t>Color Code –</a:t>
            </a:r>
          </a:p>
          <a:p>
            <a:r>
              <a:rPr lang="en-US" sz="200" baseline="0" dirty="0" smtClean="0">
                <a:latin typeface="Arial" panose="020B0604020202020204" pitchFamily="34" charset="0"/>
                <a:cs typeface="Arial" panose="020B0604020202020204" pitchFamily="34" charset="0"/>
              </a:rPr>
              <a:t>Pink – Overbooked</a:t>
            </a:r>
          </a:p>
          <a:p>
            <a:r>
              <a:rPr lang="en-US" sz="200" baseline="0" dirty="0" smtClean="0">
                <a:latin typeface="Arial" panose="020B0604020202020204" pitchFamily="34" charset="0"/>
                <a:cs typeface="Arial" panose="020B0604020202020204" pitchFamily="34" charset="0"/>
              </a:rPr>
              <a:t>Light Grey – Booked</a:t>
            </a:r>
          </a:p>
          <a:p>
            <a:r>
              <a:rPr lang="en-US" sz="200" baseline="0" dirty="0" smtClean="0">
                <a:latin typeface="Arial" panose="020B0604020202020204" pitchFamily="34" charset="0"/>
                <a:cs typeface="Arial" panose="020B0604020202020204" pitchFamily="34" charset="0"/>
              </a:rPr>
              <a:t>Yellow – Waitlist</a:t>
            </a:r>
          </a:p>
          <a:p>
            <a:r>
              <a:rPr lang="en-US" sz="200" baseline="0" dirty="0" smtClean="0">
                <a:latin typeface="Arial" panose="020B0604020202020204" pitchFamily="34" charset="0"/>
                <a:cs typeface="Arial" panose="020B0604020202020204" pitchFamily="34" charset="0"/>
              </a:rPr>
              <a:t>Dark Grey – Unavailable</a:t>
            </a:r>
          </a:p>
          <a:p>
            <a:r>
              <a:rPr lang="en-US" sz="200" baseline="0" dirty="0" smtClean="0">
                <a:latin typeface="Arial" panose="020B0604020202020204" pitchFamily="34" charset="0"/>
                <a:cs typeface="Arial" panose="020B0604020202020204" pitchFamily="34" charset="0"/>
              </a:rPr>
              <a:t>Light Green – No schedule defined</a:t>
            </a:r>
          </a:p>
          <a:p>
            <a:r>
              <a:rPr lang="en-US" sz="200" baseline="0" dirty="0" smtClean="0">
                <a:latin typeface="Arial" panose="020B0604020202020204" pitchFamily="34" charset="0"/>
                <a:cs typeface="Arial" panose="020B0604020202020204" pitchFamily="34" charset="0"/>
              </a:rPr>
              <a:t>Light Pink – Profile</a:t>
            </a:r>
          </a:p>
          <a:p>
            <a:r>
              <a:rPr lang="en-US" sz="200" baseline="0" dirty="0" smtClean="0">
                <a:latin typeface="Arial" panose="020B0604020202020204" pitchFamily="34" charset="0"/>
                <a:cs typeface="Arial" panose="020B0604020202020204" pitchFamily="34" charset="0"/>
              </a:rPr>
              <a:t>Aqua – Available for other Group (such as a satellite office)</a:t>
            </a:r>
          </a:p>
          <a:p>
            <a:r>
              <a:rPr lang="en-US" sz="200" baseline="0" dirty="0" smtClean="0">
                <a:latin typeface="Arial" panose="020B0604020202020204" pitchFamily="34" charset="0"/>
                <a:cs typeface="Arial" panose="020B0604020202020204" pitchFamily="34" charset="0"/>
              </a:rPr>
              <a:t>Green – Selected Slot</a:t>
            </a:r>
          </a:p>
          <a:p>
            <a:r>
              <a:rPr lang="en-US" sz="200" baseline="0" dirty="0" smtClean="0">
                <a:latin typeface="Arial" panose="020B0604020202020204" pitchFamily="34" charset="0"/>
                <a:cs typeface="Arial" panose="020B0604020202020204" pitchFamily="34" charset="0"/>
              </a:rPr>
              <a:t>White – Available for Current Resource Group</a:t>
            </a:r>
          </a:p>
          <a:p>
            <a:endParaRPr lang="en-US" sz="300" baseline="0" dirty="0" smtClean="0">
              <a:latin typeface="Arial" panose="020B0604020202020204" pitchFamily="34" charset="0"/>
              <a:cs typeface="Arial" panose="020B0604020202020204" pitchFamily="34" charset="0"/>
            </a:endParaRPr>
          </a:p>
          <a:p>
            <a:endParaRPr lang="en-US" sz="3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10</a:t>
            </a:fld>
            <a:endParaRPr lang="en-US"/>
          </a:p>
        </p:txBody>
      </p:sp>
    </p:spTree>
    <p:extLst>
      <p:ext uri="{BB962C8B-B14F-4D97-AF65-F5344CB8AC3E}">
        <p14:creationId xmlns:p14="http://schemas.microsoft.com/office/powerpoint/2010/main" val="2240179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 baseline="0" dirty="0" smtClean="0">
              <a:latin typeface="Arial" panose="020B0604020202020204" pitchFamily="34" charset="0"/>
              <a:cs typeface="Arial" panose="020B0604020202020204" pitchFamily="34" charset="0"/>
            </a:endParaRPr>
          </a:p>
          <a:p>
            <a:r>
              <a:rPr lang="en-US" sz="300" baseline="0" dirty="0" smtClean="0">
                <a:latin typeface="Arial" panose="020B0604020202020204" pitchFamily="34" charset="0"/>
                <a:cs typeface="Arial" panose="020B0604020202020204" pitchFamily="34" charset="0"/>
              </a:rPr>
              <a:t>This view is from the Resource View and it gives a lot of information but you cannot change the patient status from here so we are not going to spend time on all the options.  </a:t>
            </a:r>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11</a:t>
            </a:fld>
            <a:endParaRPr lang="en-US"/>
          </a:p>
        </p:txBody>
      </p:sp>
    </p:spTree>
    <p:extLst>
      <p:ext uri="{BB962C8B-B14F-4D97-AF65-F5344CB8AC3E}">
        <p14:creationId xmlns:p14="http://schemas.microsoft.com/office/powerpoint/2010/main" val="4283983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the Clinical Menu, there are a couple of areas you can schedule an appt. from.  One is the Practice Schedule Window.  At the bottom of the screen you will see the option to schedule an appointment and even view open times.  When you click on these options, you will be launched into the Scheduler Desktop.  </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12</a:t>
            </a:fld>
            <a:endParaRPr lang="en-US"/>
          </a:p>
        </p:txBody>
      </p:sp>
    </p:spTree>
    <p:extLst>
      <p:ext uri="{BB962C8B-B14F-4D97-AF65-F5344CB8AC3E}">
        <p14:creationId xmlns:p14="http://schemas.microsoft.com/office/powerpoint/2010/main" val="216404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other area is the from within the patient chart.  On the right you will see an administrative button.  When you select Administrative you get several options of Routine and Report.  From the routines area, one of your options will be to schedule appointment.  When selected you will again be launched into the Scheduler Desktop. </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13</a:t>
            </a:fld>
            <a:endParaRPr lang="en-US"/>
          </a:p>
        </p:txBody>
      </p:sp>
    </p:spTree>
    <p:extLst>
      <p:ext uri="{BB962C8B-B14F-4D97-AF65-F5344CB8AC3E}">
        <p14:creationId xmlns:p14="http://schemas.microsoft.com/office/powerpoint/2010/main" val="1170532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any of these windows – you can change the status of the appointment by highlighting the selecting appointment and chose</a:t>
            </a:r>
            <a:r>
              <a:rPr lang="en-US" baseline="0" dirty="0" smtClean="0"/>
              <a:t> the </a:t>
            </a:r>
            <a:r>
              <a:rPr lang="en-US" b="1" baseline="0" dirty="0" smtClean="0"/>
              <a:t>Change Status footer </a:t>
            </a:r>
            <a:r>
              <a:rPr lang="en-US" baseline="0" dirty="0" smtClean="0"/>
              <a:t>button.  You are then given the options set as appropriate for this stage.  </a:t>
            </a:r>
            <a:r>
              <a:rPr lang="en-US" b="1" baseline="0" dirty="0" smtClean="0"/>
              <a:t>Example above is Canceled, No Show or attended</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14</a:t>
            </a:fld>
            <a:endParaRPr lang="en-US"/>
          </a:p>
        </p:txBody>
      </p:sp>
    </p:spTree>
    <p:extLst>
      <p:ext uri="{BB962C8B-B14F-4D97-AF65-F5344CB8AC3E}">
        <p14:creationId xmlns:p14="http://schemas.microsoft.com/office/powerpoint/2010/main" val="1972147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change the</a:t>
            </a:r>
            <a:r>
              <a:rPr lang="en-US" baseline="0" dirty="0" smtClean="0"/>
              <a:t> status of the appointment from the Clinical Side – Practice Schedule, Double Click on the status column for the highlighted patient.  </a:t>
            </a:r>
          </a:p>
          <a:p>
            <a:endParaRPr lang="en-US" baseline="0" dirty="0" smtClean="0"/>
          </a:p>
          <a:p>
            <a:r>
              <a:rPr lang="en-US" dirty="0" smtClean="0"/>
              <a:t>Arrived</a:t>
            </a:r>
            <a:r>
              <a:rPr lang="en-US" baseline="0" dirty="0" smtClean="0"/>
              <a:t> – what status the patient is given when checked in by the Reception desk.  </a:t>
            </a:r>
          </a:p>
          <a:p>
            <a:r>
              <a:rPr lang="en-US" baseline="0" dirty="0" smtClean="0"/>
              <a:t>Roomed – patient has been moved from the waiting area to a room</a:t>
            </a:r>
          </a:p>
          <a:p>
            <a:r>
              <a:rPr lang="en-US" baseline="0" dirty="0" smtClean="0"/>
              <a:t>NC – Nurse Cleared – nurse has finished intake and patient is ready for provider</a:t>
            </a:r>
          </a:p>
          <a:p>
            <a:r>
              <a:rPr lang="en-US" baseline="0" dirty="0" smtClean="0"/>
              <a:t>Seen – Provider has finished visit and patient is ready to be discharged</a:t>
            </a:r>
          </a:p>
          <a:p>
            <a:r>
              <a:rPr lang="en-US" baseline="0" dirty="0" smtClean="0"/>
              <a:t>Departed – Patient has checked out and has left office.</a:t>
            </a:r>
          </a:p>
          <a:p>
            <a:r>
              <a:rPr lang="en-US" baseline="0" dirty="0" smtClean="0"/>
              <a:t>Comment only – If the status of the patient has changed but the patient has changed rooms or is in lab waiting, etc.   </a:t>
            </a:r>
          </a:p>
          <a:p>
            <a:r>
              <a:rPr lang="en-US" baseline="0" dirty="0" smtClean="0"/>
              <a:t>Comments – good place to put room number</a:t>
            </a:r>
          </a:p>
          <a:p>
            <a:endParaRPr lang="en-US" baseline="0" dirty="0" smtClean="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15</a:t>
            </a:fld>
            <a:endParaRPr lang="en-US"/>
          </a:p>
        </p:txBody>
      </p:sp>
    </p:spTree>
    <p:extLst>
      <p:ext uri="{BB962C8B-B14F-4D97-AF65-F5344CB8AC3E}">
        <p14:creationId xmlns:p14="http://schemas.microsoft.com/office/powerpoint/2010/main" val="1962119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change the</a:t>
            </a:r>
            <a:r>
              <a:rPr lang="en-US" baseline="0" dirty="0" smtClean="0"/>
              <a:t> status of the appointment from the Clinical Side – Practice Schedule, Double Click on the status column for the highlighted patient.  </a:t>
            </a:r>
          </a:p>
          <a:p>
            <a:r>
              <a:rPr lang="en-US" dirty="0" smtClean="0"/>
              <a:t>Arrived</a:t>
            </a:r>
            <a:r>
              <a:rPr lang="en-US" baseline="0" dirty="0" smtClean="0"/>
              <a:t> – what status the patient is given when checked in by the Reception desk.  </a:t>
            </a:r>
          </a:p>
          <a:p>
            <a:r>
              <a:rPr lang="en-US" baseline="0" dirty="0" smtClean="0"/>
              <a:t>Roomed – patient has been moved from the waiting area to a room</a:t>
            </a:r>
          </a:p>
          <a:p>
            <a:r>
              <a:rPr lang="en-US" baseline="0" dirty="0" smtClean="0"/>
              <a:t>NC – Nurse Cleared – nurse has finished intake and patient is ready for provider</a:t>
            </a:r>
          </a:p>
          <a:p>
            <a:r>
              <a:rPr lang="en-US" baseline="0" dirty="0" smtClean="0"/>
              <a:t>Seen – Provider has finished visit and patient is ready to be discharged</a:t>
            </a:r>
          </a:p>
          <a:p>
            <a:r>
              <a:rPr lang="en-US" baseline="0" dirty="0" smtClean="0"/>
              <a:t>Departed – Patient has checked out and has left office.</a:t>
            </a:r>
          </a:p>
          <a:p>
            <a:r>
              <a:rPr lang="en-US" baseline="0" dirty="0" smtClean="0"/>
              <a:t>Comment only – If the status of the patient has changed but the patient has changed rooms or is in lab waiting, etc.   </a:t>
            </a:r>
          </a:p>
          <a:p>
            <a:r>
              <a:rPr lang="en-US" baseline="0" dirty="0" smtClean="0"/>
              <a:t>Comments – good place to put room number</a:t>
            </a:r>
          </a:p>
          <a:p>
            <a:endParaRPr lang="en-US" baseline="0" dirty="0" smtClean="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16</a:t>
            </a:fld>
            <a:endParaRPr lang="en-US"/>
          </a:p>
        </p:txBody>
      </p:sp>
    </p:spTree>
    <p:extLst>
      <p:ext uri="{BB962C8B-B14F-4D97-AF65-F5344CB8AC3E}">
        <p14:creationId xmlns:p14="http://schemas.microsoft.com/office/powerpoint/2010/main" val="1931460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will show where the nurse takes over.  The nurse  will navigate to the Physician Desktop, Click on Practice schedule and select the Pencil to pull in the note template.  As you see note templates can be marked as favorites to ease in selection of the most commonly used per user.  This can also be done from the back end for all users at a site before go live.  </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17</a:t>
            </a:fld>
            <a:endParaRPr lang="en-US"/>
          </a:p>
        </p:txBody>
      </p:sp>
    </p:spTree>
    <p:extLst>
      <p:ext uri="{BB962C8B-B14F-4D97-AF65-F5344CB8AC3E}">
        <p14:creationId xmlns:p14="http://schemas.microsoft.com/office/powerpoint/2010/main" val="2843249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nurse will then click on the Intake “Bubble” to start the visit.</a:t>
            </a:r>
            <a:r>
              <a:rPr lang="en-US" baseline="0" dirty="0" smtClean="0"/>
              <a:t>  </a:t>
            </a:r>
          </a:p>
          <a:p>
            <a:r>
              <a:rPr lang="en-US" baseline="0" dirty="0" smtClean="0"/>
              <a:t>As you can see in this template the CC is a text field.  However, depending on your practice you might want a defined list with an option to add text.  </a:t>
            </a:r>
          </a:p>
          <a:p>
            <a:r>
              <a:rPr lang="en-US" baseline="0" dirty="0" smtClean="0"/>
              <a:t>-Allergies – when you click edit this will take you to a separate window where you can add, update or remove an allergy and assign it an Adverse Reaction, Type and Severity.</a:t>
            </a:r>
          </a:p>
          <a:p>
            <a:r>
              <a:rPr lang="en-US" baseline="0" dirty="0" smtClean="0"/>
              <a:t>-Vitals – Edit will open the vitals panel just the same as if clicking on the chart section on the right of the documentation screen.</a:t>
            </a:r>
          </a:p>
          <a:p>
            <a:r>
              <a:rPr lang="en-US" baseline="0" dirty="0" smtClean="0"/>
              <a:t>-Medications – at a glance view of meds and if no changes easy reconciliation check box with this space. </a:t>
            </a:r>
          </a:p>
          <a:p>
            <a:pPr marL="171450" indent="-171450">
              <a:buFontTx/>
              <a:buChar char="-"/>
            </a:pPr>
            <a:r>
              <a:rPr lang="en-US" baseline="0" dirty="0" smtClean="0"/>
              <a:t>Tobacco Use Questions </a:t>
            </a:r>
          </a:p>
          <a:p>
            <a:pPr marL="171450" indent="-171450">
              <a:buFontTx/>
              <a:buChar char="-"/>
            </a:pPr>
            <a:r>
              <a:rPr lang="en-US" baseline="0" dirty="0" smtClean="0"/>
              <a:t>Other </a:t>
            </a:r>
            <a:r>
              <a:rPr lang="en-US" baseline="0" dirty="0" err="1" smtClean="0"/>
              <a:t>misc</a:t>
            </a:r>
            <a:r>
              <a:rPr lang="en-US" baseline="0" dirty="0" smtClean="0"/>
              <a:t> that your facility or provider desires to be answered upon intake.  </a:t>
            </a:r>
          </a:p>
          <a:p>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18</a:t>
            </a:fld>
            <a:endParaRPr lang="en-US"/>
          </a:p>
        </p:txBody>
      </p:sp>
    </p:spTree>
    <p:extLst>
      <p:ext uri="{BB962C8B-B14F-4D97-AF65-F5344CB8AC3E}">
        <p14:creationId xmlns:p14="http://schemas.microsoft.com/office/powerpoint/2010/main" val="3739330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PFSH captures the Medical History on the patient.  By clicking on the blue hyperlinks you will open a secondary window that allows for each section to be updated.  Within each section there is a check box where you can check that the section was reviewed.  Once all updates are complete, then the UPDATE SELECTED SECTIONS AS REVIEWED should be checked. </a:t>
            </a:r>
          </a:p>
          <a:p>
            <a:endParaRPr lang="en-US" baseline="0" dirty="0" smtClean="0"/>
          </a:p>
          <a:p>
            <a:r>
              <a:rPr lang="en-US" baseline="0" dirty="0" smtClean="0"/>
              <a:t>Once the nurse has reviewed all history and completed their intake and other sections they are responsible for, they will save as In process and turn the patient over to the provider.</a:t>
            </a:r>
          </a:p>
          <a:p>
            <a:endParaRPr lang="en-US" baseline="0" dirty="0" smtClean="0"/>
          </a:p>
          <a:p>
            <a:r>
              <a:rPr lang="en-US" baseline="0" dirty="0" smtClean="0"/>
              <a:t>Now we will turn </a:t>
            </a:r>
            <a:r>
              <a:rPr lang="en-US" baseline="0" smtClean="0"/>
              <a:t>things over to Sue..  </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19</a:t>
            </a:fld>
            <a:endParaRPr lang="en-US"/>
          </a:p>
        </p:txBody>
      </p:sp>
    </p:spTree>
    <p:extLst>
      <p:ext uri="{BB962C8B-B14F-4D97-AF65-F5344CB8AC3E}">
        <p14:creationId xmlns:p14="http://schemas.microsoft.com/office/powerpoint/2010/main" val="141647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My name is Sue D’Agostino, I am a registered nurse and </a:t>
            </a:r>
            <a:r>
              <a:rPr lang="en-US" dirty="0" err="1" smtClean="0"/>
              <a:t>Sr</a:t>
            </a:r>
            <a:r>
              <a:rPr lang="en-US" baseline="0" dirty="0" smtClean="0"/>
              <a:t> Clinical Consultant, I have been with Galen for about 4 years.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My colleague, Kim Baxter, is also a </a:t>
            </a:r>
            <a:r>
              <a:rPr lang="en-US" baseline="0" dirty="0" err="1" smtClean="0"/>
              <a:t>Sr</a:t>
            </a:r>
            <a:r>
              <a:rPr lang="en-US" baseline="0" dirty="0" smtClean="0"/>
              <a:t> Consultant with Galen Healthcare Solutions.  Kim has been with Galen for 5 yrs.  We have some really great content for you today that we hope will give you a clearer concept of MEDITECH MPM Clinical and nonclinical workflows as well as some MEDITECH/MPM background.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2</a:t>
            </a:fld>
            <a:endParaRPr lang="en-US"/>
          </a:p>
        </p:txBody>
      </p:sp>
    </p:spTree>
    <p:extLst>
      <p:ext uri="{BB962C8B-B14F-4D97-AF65-F5344CB8AC3E}">
        <p14:creationId xmlns:p14="http://schemas.microsoft.com/office/powerpoint/2010/main" val="176516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Thanks Kim.  Before we begin the physician patient</a:t>
            </a:r>
            <a:r>
              <a:rPr lang="en-US" baseline="0" dirty="0" smtClean="0"/>
              <a:t> visit workflow.  I just wanted to take a moment to discus the physician Desktop and then we’ll</a:t>
            </a:r>
            <a:r>
              <a:rPr lang="en-US" dirty="0" smtClean="0"/>
              <a:t> slide right into Physician</a:t>
            </a:r>
            <a:r>
              <a:rPr lang="en-US" baseline="0" dirty="0" smtClean="0"/>
              <a:t> Workflow from there</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Desktop is the first thing a provider sees upon logging</a:t>
            </a:r>
            <a:r>
              <a:rPr lang="en-US" sz="1200" b="0" kern="1200" baseline="0" dirty="0" smtClean="0">
                <a:solidFill>
                  <a:schemeClr val="tx1"/>
                </a:solidFill>
                <a:effectLst/>
                <a:latin typeface="+mn-lt"/>
                <a:ea typeface="+mn-ea"/>
                <a:cs typeface="+mn-cs"/>
              </a:rPr>
              <a:t> into MPM</a:t>
            </a:r>
            <a:r>
              <a:rPr lang="en-US" sz="1200" b="0" kern="1200" dirty="0" smtClean="0">
                <a:solidFill>
                  <a:schemeClr val="tx1"/>
                </a:solidFill>
                <a:effectLst/>
                <a:latin typeface="+mn-lt"/>
                <a:ea typeface="+mn-ea"/>
                <a:cs typeface="+mn-cs"/>
              </a:rPr>
              <a:t>.  It is their task list. Any patient messages, results,  incomplete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documents, prescription renewals, and so on will show here.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kern="1200" dirty="0" err="1" smtClean="0">
                <a:solidFill>
                  <a:schemeClr val="tx1"/>
                </a:solidFill>
                <a:effectLst/>
                <a:latin typeface="+mn-lt"/>
                <a:ea typeface="+mn-ea"/>
                <a:cs typeface="+mn-cs"/>
              </a:rPr>
              <a:t>Watchlist</a:t>
            </a:r>
            <a:r>
              <a:rPr lang="en-US" sz="1200" b="1" i="1" u="sng" kern="1200" dirty="0" smtClean="0">
                <a:solidFill>
                  <a:schemeClr val="tx1"/>
                </a:solidFill>
                <a:effectLst/>
                <a:latin typeface="+mn-lt"/>
                <a:ea typeface="+mn-ea"/>
                <a:cs typeface="+mn-cs"/>
              </a:rPr>
              <a:t>- support</a:t>
            </a:r>
            <a:r>
              <a:rPr lang="en-US" sz="1200" b="1" i="1" u="sng" kern="1200" baseline="0" dirty="0" smtClean="0">
                <a:solidFill>
                  <a:schemeClr val="tx1"/>
                </a:solidFill>
                <a:effectLst/>
                <a:latin typeface="+mn-lt"/>
                <a:ea typeface="+mn-ea"/>
                <a:cs typeface="+mn-cs"/>
              </a:rPr>
              <a:t> staff tasks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sng"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Best practice is to </a:t>
            </a:r>
            <a:r>
              <a:rPr lang="en-US" sz="1200" b="0" i="1" kern="1200" dirty="0" smtClean="0">
                <a:solidFill>
                  <a:schemeClr val="tx1"/>
                </a:solidFill>
                <a:effectLst/>
                <a:latin typeface="+mn-lt"/>
                <a:ea typeface="+mn-ea"/>
                <a:cs typeface="+mn-cs"/>
              </a:rPr>
              <a:t>monitor</a:t>
            </a:r>
            <a:r>
              <a:rPr lang="en-US" sz="1200" b="0" kern="1200" dirty="0" smtClean="0">
                <a:solidFill>
                  <a:schemeClr val="tx1"/>
                </a:solidFill>
                <a:effectLst/>
                <a:latin typeface="+mn-lt"/>
                <a:ea typeface="+mn-ea"/>
                <a:cs typeface="+mn-cs"/>
              </a:rPr>
              <a:t> throughout the day, especially first thing and at the end of the day. </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Other</a:t>
            </a:r>
            <a:r>
              <a:rPr lang="en-US" sz="1200" b="0" kern="1200" baseline="0" dirty="0" smtClean="0">
                <a:solidFill>
                  <a:schemeClr val="tx1"/>
                </a:solidFill>
                <a:effectLst/>
                <a:latin typeface="+mn-lt"/>
                <a:ea typeface="+mn-ea"/>
                <a:cs typeface="+mn-cs"/>
              </a:rPr>
              <a:t> actions that are performed from the desktop include: Preferences, Return to All Tasks, Cover Selections and Cover.  I’ll briefly go over Preferences and Return to All tasks as they are not as routinely used as cover and cover selections.</a:t>
            </a:r>
          </a:p>
          <a:p>
            <a:r>
              <a:rPr lang="en-US" sz="1200" b="1" kern="1200" baseline="0" dirty="0" smtClean="0">
                <a:solidFill>
                  <a:schemeClr val="tx1"/>
                </a:solidFill>
                <a:effectLst/>
                <a:latin typeface="+mn-lt"/>
                <a:ea typeface="+mn-ea"/>
                <a:cs typeface="+mn-cs"/>
              </a:rPr>
              <a:t>Preferences: </a:t>
            </a:r>
            <a:r>
              <a:rPr lang="en-US" sz="1200" b="0" kern="1200" baseline="0" dirty="0" smtClean="0">
                <a:solidFill>
                  <a:schemeClr val="tx1"/>
                </a:solidFill>
                <a:effectLst/>
                <a:latin typeface="+mn-lt"/>
                <a:ea typeface="+mn-ea"/>
                <a:cs typeface="+mn-cs"/>
              </a:rPr>
              <a:t>Select this button to access the PWM(Provider Workload Management) Preferences Dictionary.  From here the user can edit their desktop preferences. </a:t>
            </a:r>
          </a:p>
          <a:p>
            <a:r>
              <a:rPr lang="en-US" sz="1200" b="1" kern="1200" dirty="0" smtClean="0">
                <a:solidFill>
                  <a:schemeClr val="tx1"/>
                </a:solidFill>
                <a:effectLst/>
                <a:latin typeface="+mn-lt"/>
                <a:ea typeface="+mn-ea"/>
                <a:cs typeface="+mn-cs"/>
              </a:rPr>
              <a:t>Return to All tasks: </a:t>
            </a:r>
            <a:r>
              <a:rPr lang="en-US" sz="1200" b="0" kern="1200" baseline="0" dirty="0" smtClean="0">
                <a:solidFill>
                  <a:schemeClr val="tx1"/>
                </a:solidFill>
                <a:effectLst/>
                <a:latin typeface="+mn-lt"/>
                <a:ea typeface="+mn-ea"/>
                <a:cs typeface="+mn-cs"/>
              </a:rPr>
              <a:t>When the user is on a Find Patient list of Individual patient tasks, the Return to All tasks button </a:t>
            </a:r>
            <a:r>
              <a:rPr lang="en-US" sz="1200" b="0" kern="1200" dirty="0" smtClean="0">
                <a:solidFill>
                  <a:schemeClr val="tx1"/>
                </a:solidFill>
                <a:effectLst/>
                <a:latin typeface="+mn-lt"/>
                <a:ea typeface="+mn-ea"/>
                <a:cs typeface="+mn-cs"/>
              </a:rPr>
              <a:t>will return the user to desktop tasks</a:t>
            </a:r>
            <a:r>
              <a:rPr lang="en-US" sz="1200" b="0" kern="1200" baseline="0" dirty="0" smtClean="0">
                <a:solidFill>
                  <a:schemeClr val="tx1"/>
                </a:solidFill>
                <a:effectLst/>
                <a:latin typeface="+mn-lt"/>
                <a:ea typeface="+mn-ea"/>
                <a:cs typeface="+mn-cs"/>
              </a:rPr>
              <a:t> .  Otherwise this button is unavailable.</a:t>
            </a:r>
          </a:p>
          <a:p>
            <a:r>
              <a:rPr lang="en-US" sz="1200" b="0" kern="1200" baseline="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When the provider wishes to see the tasks of the user they are covering, they would click the</a:t>
            </a:r>
            <a:r>
              <a:rPr lang="en-US" sz="1200" b="1" kern="1200" baseline="0" dirty="0" smtClean="0">
                <a:solidFill>
                  <a:schemeClr val="tx1"/>
                </a:solidFill>
                <a:effectLst/>
                <a:latin typeface="+mn-lt"/>
                <a:ea typeface="+mn-ea"/>
                <a:cs typeface="+mn-cs"/>
              </a:rPr>
              <a:t> Cover </a:t>
            </a:r>
            <a:r>
              <a:rPr lang="en-US" sz="1200" kern="1200" baseline="0" dirty="0" smtClean="0">
                <a:solidFill>
                  <a:schemeClr val="tx1"/>
                </a:solidFill>
                <a:effectLst/>
                <a:latin typeface="+mn-lt"/>
                <a:ea typeface="+mn-ea"/>
                <a:cs typeface="+mn-cs"/>
              </a:rPr>
              <a:t>button..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Cover selections </a:t>
            </a:r>
            <a:r>
              <a:rPr lang="en-US" sz="1200" b="0" kern="1200" dirty="0" smtClean="0">
                <a:solidFill>
                  <a:schemeClr val="tx1"/>
                </a:solidFill>
                <a:effectLst/>
                <a:latin typeface="+mn-lt"/>
                <a:ea typeface="+mn-ea"/>
                <a:cs typeface="+mn-cs"/>
              </a:rPr>
              <a:t>allows the provider to select</a:t>
            </a:r>
            <a:r>
              <a:rPr lang="en-US" sz="1200" b="0" kern="1200" baseline="0" dirty="0" smtClean="0">
                <a:solidFill>
                  <a:schemeClr val="tx1"/>
                </a:solidFill>
                <a:effectLst/>
                <a:latin typeface="+mn-lt"/>
                <a:ea typeface="+mn-ea"/>
                <a:cs typeface="+mn-cs"/>
              </a:rPr>
              <a:t> the provider they wish to</a:t>
            </a:r>
            <a:r>
              <a:rPr lang="en-US" sz="1200" b="0" kern="1200" dirty="0" smtClean="0">
                <a:solidFill>
                  <a:schemeClr val="tx1"/>
                </a:solidFill>
                <a:effectLst/>
                <a:latin typeface="+mn-lt"/>
                <a:ea typeface="+mn-ea"/>
                <a:cs typeface="+mn-cs"/>
              </a:rPr>
              <a:t> ‘cover’ or monitor tasks </a:t>
            </a:r>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Clicking the </a:t>
            </a:r>
            <a:r>
              <a:rPr lang="en-US" sz="1200" b="1" kern="1200" baseline="0" dirty="0" smtClean="0">
                <a:solidFill>
                  <a:schemeClr val="tx1"/>
                </a:solidFill>
                <a:effectLst/>
                <a:latin typeface="+mn-lt"/>
                <a:ea typeface="+mn-ea"/>
                <a:cs typeface="+mn-cs"/>
              </a:rPr>
              <a:t>Cover Selections </a:t>
            </a:r>
            <a:r>
              <a:rPr lang="en-US" sz="1200" kern="1200" baseline="0" dirty="0" smtClean="0">
                <a:solidFill>
                  <a:schemeClr val="tx1"/>
                </a:solidFill>
                <a:effectLst/>
                <a:latin typeface="+mn-lt"/>
                <a:ea typeface="+mn-ea"/>
                <a:cs typeface="+mn-cs"/>
              </a:rPr>
              <a:t>button will open the coverage selection window  so that the provider can select their coverage user or group .  As you can see, </a:t>
            </a:r>
            <a:r>
              <a:rPr lang="en-US" sz="1200" kern="1200" dirty="0" smtClean="0">
                <a:solidFill>
                  <a:schemeClr val="tx1"/>
                </a:solidFill>
                <a:effectLst/>
                <a:latin typeface="+mn-lt"/>
                <a:ea typeface="+mn-ea"/>
                <a:cs typeface="+mn-cs"/>
              </a:rPr>
              <a:t>The provider has the ability to </a:t>
            </a:r>
            <a:r>
              <a:rPr lang="en-US" sz="1200" b="1" kern="1200" baseline="0" dirty="0" smtClean="0">
                <a:solidFill>
                  <a:schemeClr val="tx1"/>
                </a:solidFill>
                <a:effectLst/>
                <a:latin typeface="+mn-lt"/>
                <a:ea typeface="+mn-ea"/>
                <a:cs typeface="+mn-cs"/>
              </a:rPr>
              <a:t>select provider groups, workgroups or </a:t>
            </a:r>
            <a:r>
              <a:rPr lang="en-US" sz="1200" kern="1200" baseline="0" dirty="0" smtClean="0">
                <a:solidFill>
                  <a:schemeClr val="tx1"/>
                </a:solidFill>
                <a:effectLst/>
                <a:latin typeface="+mn-lt"/>
                <a:ea typeface="+mn-ea"/>
                <a:cs typeface="+mn-cs"/>
              </a:rPr>
              <a:t>individual Providers that they wish to cover.   </a:t>
            </a:r>
            <a:r>
              <a:rPr lang="en-US" sz="1200" b="1" kern="1200" baseline="0" dirty="0" smtClean="0">
                <a:solidFill>
                  <a:schemeClr val="tx1"/>
                </a:solidFill>
                <a:effectLst/>
                <a:latin typeface="+mn-lt"/>
                <a:ea typeface="+mn-ea"/>
                <a:cs typeface="+mn-cs"/>
              </a:rPr>
              <a:t>Typing a few letters of the providers </a:t>
            </a:r>
            <a:r>
              <a:rPr lang="en-US" sz="1200" kern="1200" baseline="0" dirty="0" smtClean="0">
                <a:solidFill>
                  <a:schemeClr val="tx1"/>
                </a:solidFill>
                <a:effectLst/>
                <a:latin typeface="+mn-lt"/>
                <a:ea typeface="+mn-ea"/>
                <a:cs typeface="+mn-cs"/>
              </a:rPr>
              <a:t>last name or group into the search bar brings up the </a:t>
            </a:r>
            <a:r>
              <a:rPr lang="en-US" sz="1200" b="1" kern="1200" baseline="0" dirty="0" smtClean="0">
                <a:solidFill>
                  <a:schemeClr val="tx1"/>
                </a:solidFill>
                <a:effectLst/>
                <a:latin typeface="+mn-lt"/>
                <a:ea typeface="+mn-ea"/>
                <a:cs typeface="+mn-cs"/>
              </a:rPr>
              <a:t>name, </a:t>
            </a:r>
            <a:r>
              <a:rPr lang="en-US" sz="1200" kern="1200" baseline="0" dirty="0" smtClean="0">
                <a:solidFill>
                  <a:schemeClr val="tx1"/>
                </a:solidFill>
                <a:effectLst/>
                <a:latin typeface="+mn-lt"/>
                <a:ea typeface="+mn-ea"/>
                <a:cs typeface="+mn-cs"/>
              </a:rPr>
              <a:t>the user clicks on the correct name and </a:t>
            </a:r>
            <a:r>
              <a:rPr lang="en-US" sz="1200" b="1" kern="1200" baseline="0" dirty="0" smtClean="0">
                <a:solidFill>
                  <a:schemeClr val="tx1"/>
                </a:solidFill>
                <a:effectLst/>
                <a:latin typeface="+mn-lt"/>
                <a:ea typeface="+mn-ea"/>
                <a:cs typeface="+mn-cs"/>
              </a:rPr>
              <a:t>then clicks OK</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20</a:t>
            </a:fld>
            <a:endParaRPr lang="en-US"/>
          </a:p>
        </p:txBody>
      </p:sp>
    </p:spTree>
    <p:extLst>
      <p:ext uri="{BB962C8B-B14F-4D97-AF65-F5344CB8AC3E}">
        <p14:creationId xmlns:p14="http://schemas.microsoft.com/office/powerpoint/2010/main" val="118504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to the ‘tasks’ on the Desktop, another tasking workflow is signing off on orders.   Many</a:t>
            </a:r>
            <a:r>
              <a:rPr lang="en-US" sz="1200" kern="1200" baseline="0" dirty="0" smtClean="0">
                <a:solidFill>
                  <a:schemeClr val="tx1"/>
                </a:solidFill>
                <a:effectLst/>
                <a:latin typeface="+mn-lt"/>
                <a:ea typeface="+mn-ea"/>
                <a:cs typeface="+mn-cs"/>
              </a:rPr>
              <a:t> organizations have their systems set so that any orders entered by support staff need to be signed off by the physician.  </a:t>
            </a:r>
            <a:r>
              <a:rPr lang="en-US" sz="1200" kern="1200" dirty="0" smtClean="0">
                <a:solidFill>
                  <a:schemeClr val="tx1"/>
                </a:solidFill>
                <a:effectLst/>
                <a:latin typeface="+mn-lt"/>
                <a:ea typeface="+mn-ea"/>
                <a:cs typeface="+mn-cs"/>
              </a:rPr>
              <a:t>Clicking on the </a:t>
            </a:r>
            <a:r>
              <a:rPr lang="en-US" sz="1200" b="1" kern="1200" dirty="0" smtClean="0">
                <a:solidFill>
                  <a:schemeClr val="tx1"/>
                </a:solidFill>
                <a:effectLst/>
                <a:latin typeface="+mn-lt"/>
                <a:ea typeface="+mn-ea"/>
                <a:cs typeface="+mn-cs"/>
              </a:rPr>
              <a:t>Sign</a:t>
            </a:r>
            <a:r>
              <a:rPr lang="en-US" sz="1200" kern="1200" dirty="0" smtClean="0">
                <a:solidFill>
                  <a:schemeClr val="tx1"/>
                </a:solidFill>
                <a:effectLst/>
                <a:latin typeface="+mn-lt"/>
                <a:ea typeface="+mn-ea"/>
                <a:cs typeface="+mn-cs"/>
              </a:rPr>
              <a:t> button will allow the provider to sign </a:t>
            </a:r>
            <a:r>
              <a:rPr lang="en-US" sz="1200" b="0" kern="1200" dirty="0" smtClean="0">
                <a:solidFill>
                  <a:schemeClr val="tx1"/>
                </a:solidFill>
                <a:effectLst/>
                <a:latin typeface="+mn-lt"/>
                <a:ea typeface="+mn-ea"/>
                <a:cs typeface="+mn-cs"/>
              </a:rPr>
              <a:t>orders and reports or notes that are in a status of unsigned.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Sign Documents Window will </a:t>
            </a:r>
            <a:r>
              <a:rPr lang="en-US" sz="1200" kern="1200" dirty="0" smtClean="0">
                <a:solidFill>
                  <a:schemeClr val="tx1"/>
                </a:solidFill>
                <a:effectLst/>
                <a:latin typeface="+mn-lt"/>
                <a:ea typeface="+mn-ea"/>
                <a:cs typeface="+mn-cs"/>
              </a:rPr>
              <a:t>pop</a:t>
            </a:r>
            <a:r>
              <a:rPr lang="en-US" sz="1200" kern="1200" baseline="0" dirty="0" smtClean="0">
                <a:solidFill>
                  <a:schemeClr val="tx1"/>
                </a:solidFill>
                <a:effectLst/>
                <a:latin typeface="+mn-lt"/>
                <a:ea typeface="+mn-ea"/>
                <a:cs typeface="+mn-cs"/>
              </a:rPr>
              <a:t> up. </a:t>
            </a:r>
            <a:r>
              <a:rPr lang="en-US" sz="1200" b="1" kern="1200" baseline="0" dirty="0" smtClean="0">
                <a:solidFill>
                  <a:schemeClr val="tx1"/>
                </a:solidFill>
                <a:effectLst/>
                <a:latin typeface="+mn-lt"/>
                <a:ea typeface="+mn-ea"/>
                <a:cs typeface="+mn-cs"/>
              </a:rPr>
              <a:t>The provider can filter by orders, r</a:t>
            </a:r>
            <a:r>
              <a:rPr lang="en-US" sz="1200" kern="1200" baseline="0" dirty="0" smtClean="0">
                <a:solidFill>
                  <a:schemeClr val="tx1"/>
                </a:solidFill>
                <a:effectLst/>
                <a:latin typeface="+mn-lt"/>
                <a:ea typeface="+mn-ea"/>
                <a:cs typeface="+mn-cs"/>
              </a:rPr>
              <a:t>eports (notes) or all.  They can also filter by name ,date or Document.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For Process X  t</a:t>
            </a:r>
            <a:r>
              <a:rPr lang="en-US" sz="1200" kern="1200" baseline="0" dirty="0" smtClean="0">
                <a:solidFill>
                  <a:schemeClr val="tx1"/>
                </a:solidFill>
                <a:effectLst/>
                <a:latin typeface="+mn-lt"/>
                <a:ea typeface="+mn-ea"/>
                <a:cs typeface="+mn-cs"/>
              </a:rPr>
              <a:t>he </a:t>
            </a:r>
            <a:r>
              <a:rPr lang="en-US" sz="1200" b="0" kern="1200" baseline="0" dirty="0" smtClean="0">
                <a:solidFill>
                  <a:schemeClr val="tx1"/>
                </a:solidFill>
                <a:effectLst/>
                <a:latin typeface="+mn-lt"/>
                <a:ea typeface="+mn-ea"/>
                <a:cs typeface="+mn-cs"/>
              </a:rPr>
              <a:t>provider clicks the box next to the patient </a:t>
            </a:r>
            <a:r>
              <a:rPr lang="en-US" sz="1200" kern="1200" baseline="0" dirty="0" smtClean="0">
                <a:solidFill>
                  <a:schemeClr val="tx1"/>
                </a:solidFill>
                <a:effectLst/>
                <a:latin typeface="+mn-lt"/>
                <a:ea typeface="+mn-ea"/>
                <a:cs typeface="+mn-cs"/>
              </a:rPr>
              <a:t>items they wish to work on by </a:t>
            </a:r>
            <a:r>
              <a:rPr lang="en-US" sz="1200" b="1" kern="1200" baseline="0" dirty="0" smtClean="0">
                <a:solidFill>
                  <a:schemeClr val="tx1"/>
                </a:solidFill>
                <a:effectLst/>
                <a:latin typeface="+mn-lt"/>
                <a:ea typeface="+mn-ea"/>
                <a:cs typeface="+mn-cs"/>
              </a:rPr>
              <a:t>clicking in the first column</a:t>
            </a:r>
            <a:r>
              <a:rPr lang="en-US" sz="1200" kern="1200" baseline="0" dirty="0" smtClean="0">
                <a:solidFill>
                  <a:schemeClr val="tx1"/>
                </a:solidFill>
                <a:effectLst/>
                <a:latin typeface="+mn-lt"/>
                <a:ea typeface="+mn-ea"/>
                <a:cs typeface="+mn-cs"/>
              </a:rPr>
              <a:t>. This process will put a red x next to each item selected. Then the provider would click the process x button to begin signing.. A couple of examples of why this workflow might be used are if the provider only has time to go thru only a few items or if they wanted to approve one patients’ orders.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The Process All Button </a:t>
            </a:r>
            <a:r>
              <a:rPr lang="en-US" sz="1200" kern="1200" baseline="0" dirty="0" smtClean="0">
                <a:solidFill>
                  <a:schemeClr val="tx1"/>
                </a:solidFill>
                <a:effectLst/>
                <a:latin typeface="+mn-lt"/>
                <a:ea typeface="+mn-ea"/>
                <a:cs typeface="+mn-cs"/>
              </a:rPr>
              <a:t>allows the provider to process all items that are in need of a signature.  Process Orders will process Orders only. Again, using Process X would allow us to sign off on only the items we has selected.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21</a:t>
            </a:fld>
            <a:endParaRPr lang="en-US"/>
          </a:p>
        </p:txBody>
      </p:sp>
    </p:spTree>
    <p:extLst>
      <p:ext uri="{BB962C8B-B14F-4D97-AF65-F5344CB8AC3E}">
        <p14:creationId xmlns:p14="http://schemas.microsoft.com/office/powerpoint/2010/main" val="2571669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a:t>
            </a:r>
            <a:r>
              <a:rPr lang="en-US" baseline="0" dirty="0" smtClean="0"/>
              <a:t> referral order.  To sign, the provider will click on the Pen icon.  This will bring them to the next order that needs signature.  If they needed to stop the process at any time, they can click on the Stop Sign icon.  Once they have either finished clicking the pen for all orders, or clicked the Stop button, the system will alert them to how many items are queued for signature.</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22</a:t>
            </a:fld>
            <a:endParaRPr lang="en-US"/>
          </a:p>
        </p:txBody>
      </p:sp>
    </p:spTree>
    <p:extLst>
      <p:ext uri="{BB962C8B-B14F-4D97-AF65-F5344CB8AC3E}">
        <p14:creationId xmlns:p14="http://schemas.microsoft.com/office/powerpoint/2010/main" val="1974136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can then click the Sign button and the electronic signature window will open.  The provider enters their pin,</a:t>
            </a:r>
            <a:r>
              <a:rPr lang="en-US" baseline="0" dirty="0" smtClean="0"/>
              <a:t> clicks OK and will be brought back to the desktop.</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23</a:t>
            </a:fld>
            <a:endParaRPr lang="en-US"/>
          </a:p>
        </p:txBody>
      </p:sp>
    </p:spTree>
    <p:extLst>
      <p:ext uri="{BB962C8B-B14F-4D97-AF65-F5344CB8AC3E}">
        <p14:creationId xmlns:p14="http://schemas.microsoft.com/office/powerpoint/2010/main" val="2701511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And we are now back at our schedule to begin our patient visit workflow.  From here</a:t>
            </a:r>
            <a:r>
              <a:rPr lang="en-US" baseline="0" dirty="0" smtClean="0"/>
              <a:t>, the physician will  </a:t>
            </a:r>
            <a:r>
              <a:rPr lang="en-US" b="1" baseline="0" dirty="0" smtClean="0"/>
              <a:t>click on the patient  </a:t>
            </a:r>
            <a:r>
              <a:rPr lang="en-US" baseline="0" dirty="0" smtClean="0"/>
              <a:t>to bring into context. </a:t>
            </a:r>
            <a:r>
              <a:rPr lang="en-US" sz="1200" kern="1200" dirty="0" smtClean="0">
                <a:solidFill>
                  <a:schemeClr val="tx1"/>
                </a:solidFill>
                <a:effectLst/>
                <a:latin typeface="+mn-lt"/>
                <a:ea typeface="+mn-ea"/>
                <a:cs typeface="+mn-cs"/>
              </a:rPr>
              <a:t>Once the patient is in</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context</a:t>
            </a:r>
            <a:r>
              <a:rPr lang="en-US" sz="1200" kern="1200" dirty="0" smtClean="0">
                <a:solidFill>
                  <a:schemeClr val="tx1"/>
                </a:solidFill>
                <a:effectLst/>
                <a:latin typeface="+mn-lt"/>
                <a:ea typeface="+mn-ea"/>
                <a:cs typeface="+mn-cs"/>
              </a:rPr>
              <a:t>, the</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patient name </a:t>
            </a:r>
            <a:r>
              <a:rPr lang="en-US" sz="1200" kern="1200" dirty="0" smtClean="0">
                <a:solidFill>
                  <a:schemeClr val="tx1"/>
                </a:solidFill>
                <a:effectLst/>
                <a:latin typeface="+mn-lt"/>
                <a:ea typeface="+mn-ea"/>
                <a:cs typeface="+mn-cs"/>
              </a:rPr>
              <a:t>and information for visit is </a:t>
            </a:r>
            <a:r>
              <a:rPr lang="en-US" sz="1200" b="0" kern="1200" dirty="0" smtClean="0">
                <a:solidFill>
                  <a:schemeClr val="tx1"/>
                </a:solidFill>
                <a:effectLst/>
                <a:latin typeface="+mn-lt"/>
                <a:ea typeface="+mn-ea"/>
                <a:cs typeface="+mn-cs"/>
              </a:rPr>
              <a:t>highlighted </a:t>
            </a:r>
            <a:r>
              <a:rPr lang="en-US" sz="1200" kern="1200" dirty="0" smtClean="0">
                <a:solidFill>
                  <a:schemeClr val="tx1"/>
                </a:solidFill>
                <a:effectLst/>
                <a:latin typeface="+mn-lt"/>
                <a:ea typeface="+mn-ea"/>
                <a:cs typeface="+mn-cs"/>
              </a:rPr>
              <a:t>a different shade than</a:t>
            </a:r>
            <a:r>
              <a:rPr lang="en-US" sz="1200" kern="1200" baseline="0" dirty="0" smtClean="0">
                <a:solidFill>
                  <a:schemeClr val="tx1"/>
                </a:solidFill>
                <a:effectLst/>
                <a:latin typeface="+mn-lt"/>
                <a:ea typeface="+mn-ea"/>
                <a:cs typeface="+mn-cs"/>
              </a:rPr>
              <a:t> the other patient encounters, </a:t>
            </a:r>
            <a:r>
              <a:rPr lang="en-US" sz="1200" kern="1200" dirty="0" smtClean="0">
                <a:solidFill>
                  <a:schemeClr val="tx1"/>
                </a:solidFill>
                <a:effectLst/>
                <a:latin typeface="+mn-lt"/>
                <a:ea typeface="+mn-ea"/>
                <a:cs typeface="+mn-cs"/>
              </a:rPr>
              <a:t>and the </a:t>
            </a:r>
            <a:r>
              <a:rPr lang="en-US" sz="1200" b="1" kern="1200" dirty="0" smtClean="0">
                <a:solidFill>
                  <a:schemeClr val="tx1"/>
                </a:solidFill>
                <a:effectLst/>
                <a:latin typeface="+mn-lt"/>
                <a:ea typeface="+mn-ea"/>
                <a:cs typeface="+mn-cs"/>
              </a:rPr>
              <a:t>Chart buttons </a:t>
            </a:r>
            <a:r>
              <a:rPr lang="en-US" sz="1200" kern="1200" dirty="0" smtClean="0">
                <a:solidFill>
                  <a:schemeClr val="tx1"/>
                </a:solidFill>
                <a:effectLst/>
                <a:latin typeface="+mn-lt"/>
                <a:ea typeface="+mn-ea"/>
                <a:cs typeface="+mn-cs"/>
              </a:rPr>
              <a:t>will be available to </a:t>
            </a:r>
            <a:r>
              <a:rPr lang="en-US" sz="1200" i="1" kern="1200" dirty="0" smtClean="0">
                <a:solidFill>
                  <a:schemeClr val="tx1"/>
                </a:solidFill>
                <a:effectLst/>
                <a:latin typeface="+mn-lt"/>
                <a:ea typeface="+mn-ea"/>
                <a:cs typeface="+mn-cs"/>
              </a:rPr>
              <a:t>select</a:t>
            </a:r>
            <a:r>
              <a:rPr lang="en-US" sz="1200" kern="1200" dirty="0" smtClean="0">
                <a:solidFill>
                  <a:schemeClr val="tx1"/>
                </a:solidFill>
                <a:effectLst/>
                <a:latin typeface="+mn-lt"/>
                <a:ea typeface="+mn-ea"/>
                <a:cs typeface="+mn-cs"/>
              </a:rPr>
              <a:t>. </a:t>
            </a:r>
            <a:r>
              <a:rPr lang="en-US" baseline="0" dirty="0" smtClean="0"/>
              <a:t> .  To open the chart, we can either </a:t>
            </a:r>
            <a:r>
              <a:rPr lang="en-US" b="1" baseline="0" dirty="0" smtClean="0"/>
              <a:t>select the magnifying glass </a:t>
            </a:r>
            <a:r>
              <a:rPr lang="en-US" baseline="0" dirty="0" smtClean="0"/>
              <a:t>or click </a:t>
            </a:r>
            <a:r>
              <a:rPr lang="en-US" b="1" baseline="0" dirty="0" smtClean="0"/>
              <a:t>on the Open chart button </a:t>
            </a:r>
            <a:r>
              <a:rPr lang="en-US" baseline="0" dirty="0" smtClean="0"/>
              <a:t>which is the first button in that lower corner.</a:t>
            </a:r>
          </a:p>
          <a:p>
            <a:endParaRPr lang="en-US" baseline="0" dirty="0" smtClean="0"/>
          </a:p>
          <a:p>
            <a:r>
              <a:rPr lang="en-US" baseline="0" dirty="0" smtClean="0"/>
              <a:t>To go straight into the note that our nurse has opened, </a:t>
            </a:r>
            <a:r>
              <a:rPr lang="en-US" b="1" baseline="0" dirty="0" smtClean="0"/>
              <a:t>we will click on the pencil icon</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24</a:t>
            </a:fld>
            <a:endParaRPr lang="en-US"/>
          </a:p>
        </p:txBody>
      </p:sp>
    </p:spTree>
    <p:extLst>
      <p:ext uri="{BB962C8B-B14F-4D97-AF65-F5344CB8AC3E}">
        <p14:creationId xmlns:p14="http://schemas.microsoft.com/office/powerpoint/2010/main" val="779733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 provider wants a quick review of the patient prior to going to</a:t>
            </a:r>
            <a:r>
              <a:rPr lang="en-US" baseline="0" dirty="0" smtClean="0"/>
              <a:t> the note, when they open the chart they will be brought to the Patient Summary. </a:t>
            </a:r>
            <a:r>
              <a:rPr lang="en-US" sz="1200" kern="1200" dirty="0" smtClean="0">
                <a:solidFill>
                  <a:schemeClr val="tx1"/>
                </a:solidFill>
                <a:effectLst/>
                <a:latin typeface="+mn-lt"/>
                <a:ea typeface="+mn-ea"/>
                <a:cs typeface="+mn-cs"/>
              </a:rPr>
              <a:t>The </a:t>
            </a:r>
            <a:r>
              <a:rPr lang="en-US" sz="1200" b="0" kern="1200" dirty="0" smtClean="0">
                <a:solidFill>
                  <a:schemeClr val="tx1"/>
                </a:solidFill>
                <a:effectLst/>
                <a:latin typeface="+mn-lt"/>
                <a:ea typeface="+mn-ea"/>
                <a:cs typeface="+mn-cs"/>
              </a:rPr>
              <a:t>Patient Summary </a:t>
            </a:r>
            <a:r>
              <a:rPr lang="en-US" sz="1200" kern="1200" dirty="0" smtClean="0">
                <a:solidFill>
                  <a:schemeClr val="tx1"/>
                </a:solidFill>
                <a:effectLst/>
                <a:latin typeface="+mn-lt"/>
                <a:ea typeface="+mn-ea"/>
                <a:cs typeface="+mn-cs"/>
              </a:rPr>
              <a:t>is like a ‘snapshot’ of all patient information. In the </a:t>
            </a:r>
            <a:r>
              <a:rPr lang="en-US" sz="1200" b="0" kern="1200" dirty="0" smtClean="0">
                <a:solidFill>
                  <a:schemeClr val="tx1"/>
                </a:solidFill>
                <a:effectLst/>
                <a:latin typeface="+mn-lt"/>
                <a:ea typeface="+mn-ea"/>
                <a:cs typeface="+mn-cs"/>
              </a:rPr>
              <a:t>Summary</a:t>
            </a:r>
            <a:r>
              <a:rPr lang="en-US" sz="1200" kern="1200" dirty="0" smtClean="0">
                <a:solidFill>
                  <a:schemeClr val="tx1"/>
                </a:solidFill>
                <a:effectLst/>
                <a:latin typeface="+mn-lt"/>
                <a:ea typeface="+mn-ea"/>
                <a:cs typeface="+mn-cs"/>
              </a:rPr>
              <a:t>, you will find </a:t>
            </a:r>
            <a:r>
              <a:rPr lang="en-US" sz="1200" b="1" kern="1200" dirty="0" smtClean="0">
                <a:solidFill>
                  <a:schemeClr val="tx1"/>
                </a:solidFill>
                <a:effectLst/>
                <a:latin typeface="+mn-lt"/>
                <a:ea typeface="+mn-ea"/>
                <a:cs typeface="+mn-cs"/>
              </a:rPr>
              <a:t>V</a:t>
            </a:r>
            <a:r>
              <a:rPr lang="en-US" sz="1200" b="0" kern="1200" dirty="0" smtClean="0">
                <a:solidFill>
                  <a:schemeClr val="tx1"/>
                </a:solidFill>
                <a:effectLst/>
                <a:latin typeface="+mn-lt"/>
                <a:ea typeface="+mn-ea"/>
                <a:cs typeface="+mn-cs"/>
              </a:rPr>
              <a:t>isit History, </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Problems, Meds, Immunizations, Growth Charts and Health Maintenance items</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To prepare for</a:t>
            </a:r>
            <a:r>
              <a:rPr lang="en-US" sz="1200" b="0" kern="1200" baseline="0" dirty="0" smtClean="0">
                <a:solidFill>
                  <a:schemeClr val="tx1"/>
                </a:solidFill>
                <a:effectLst/>
                <a:latin typeface="+mn-lt"/>
                <a:ea typeface="+mn-ea"/>
                <a:cs typeface="+mn-cs"/>
              </a:rPr>
              <a:t> the visit, the physician can navigate thru the patient chart to review previous practice notes, labs, problems and any other relevant clinical information</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To</a:t>
            </a:r>
            <a:r>
              <a:rPr lang="en-US" sz="1200" b="1" kern="1200" baseline="0" dirty="0" smtClean="0">
                <a:solidFill>
                  <a:schemeClr val="tx1"/>
                </a:solidFill>
                <a:effectLst/>
                <a:latin typeface="+mn-lt"/>
                <a:ea typeface="+mn-ea"/>
                <a:cs typeface="+mn-cs"/>
              </a:rPr>
              <a:t> go back to our schedule, we can select Record List.   </a:t>
            </a:r>
            <a:endParaRPr lang="en-US" sz="1200" kern="1200" dirty="0" smtClean="0">
              <a:solidFill>
                <a:schemeClr val="tx1"/>
              </a:solidFill>
              <a:effectLst/>
              <a:latin typeface="+mn-lt"/>
              <a:ea typeface="+mn-ea"/>
              <a:cs typeface="+mn-cs"/>
            </a:endParaRPr>
          </a:p>
          <a:p>
            <a:r>
              <a:rPr lang="en-US" dirty="0" smtClean="0"/>
              <a:t>To begin our documentation, we will </a:t>
            </a:r>
            <a:r>
              <a:rPr lang="en-US" b="1" dirty="0" smtClean="0"/>
              <a:t>click on Document button</a:t>
            </a:r>
            <a:endParaRPr lang="en-US" b="1"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25</a:t>
            </a:fld>
            <a:endParaRPr lang="en-US"/>
          </a:p>
        </p:txBody>
      </p:sp>
    </p:spTree>
    <p:extLst>
      <p:ext uri="{BB962C8B-B14F-4D97-AF65-F5344CB8AC3E}">
        <p14:creationId xmlns:p14="http://schemas.microsoft.com/office/powerpoint/2010/main" val="2495564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at the document that was opened by our support staff, with</a:t>
            </a:r>
            <a:r>
              <a:rPr lang="en-US" baseline="0" dirty="0" smtClean="0"/>
              <a:t> the necessary intake information entered.  We can review the intake performed by our nurse or we can select the</a:t>
            </a:r>
            <a:r>
              <a:rPr lang="en-US" b="1" baseline="0" dirty="0" smtClean="0"/>
              <a:t> Edit/Amend Button to begin documenting.</a:t>
            </a:r>
          </a:p>
          <a:p>
            <a:endParaRPr lang="en-US" b="1" baseline="0" dirty="0" smtClean="0"/>
          </a:p>
          <a:p>
            <a:r>
              <a:rPr lang="en-US" b="1" baseline="0" dirty="0" smtClean="0"/>
              <a:t>We can also select a Blue Hyperlink that will bring us into that particular note section.  We do have the ability to scroll thru the note in the event we just wanted to jump into a particular note section we could access by the hyperlink associated with it.</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And while we are here, this format is how the actual visit note is presented within the patient chart.</a:t>
            </a:r>
          </a:p>
          <a:p>
            <a:endParaRPr lang="en-US" b="1"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26</a:t>
            </a:fld>
            <a:endParaRPr lang="en-US"/>
          </a:p>
        </p:txBody>
      </p:sp>
    </p:spTree>
    <p:extLst>
      <p:ext uri="{BB962C8B-B14F-4D97-AF65-F5344CB8AC3E}">
        <p14:creationId xmlns:p14="http://schemas.microsoft.com/office/powerpoint/2010/main" val="3526669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This brings us into our template or note documentation</a:t>
            </a:r>
            <a:r>
              <a:rPr lang="en-US" sz="1200" b="0" kern="1200" baseline="0" dirty="0" smtClean="0">
                <a:solidFill>
                  <a:schemeClr val="tx1"/>
                </a:solidFill>
                <a:effectLst/>
                <a:latin typeface="+mn-lt"/>
                <a:ea typeface="+mn-ea"/>
                <a:cs typeface="+mn-cs"/>
              </a:rPr>
              <a:t> workspace.  </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Bubbles</a:t>
            </a:r>
            <a:r>
              <a:rPr lang="en-US" sz="1200" kern="1200" dirty="0" smtClean="0">
                <a:solidFill>
                  <a:schemeClr val="tx1"/>
                </a:solidFill>
                <a:effectLst/>
                <a:latin typeface="+mn-lt"/>
                <a:ea typeface="+mn-ea"/>
                <a:cs typeface="+mn-cs"/>
              </a:rPr>
              <a:t> at top of Template indicate the </a:t>
            </a:r>
            <a:r>
              <a:rPr lang="en-US" sz="1200" b="0" kern="1200" dirty="0" smtClean="0">
                <a:solidFill>
                  <a:schemeClr val="tx1"/>
                </a:solidFill>
                <a:effectLst/>
                <a:latin typeface="+mn-lt"/>
                <a:ea typeface="+mn-ea"/>
                <a:cs typeface="+mn-cs"/>
              </a:rPr>
              <a:t>Note Sections </a:t>
            </a:r>
            <a:r>
              <a:rPr lang="en-US" sz="1200" b="0" kern="1200" baseline="0" dirty="0" smtClean="0">
                <a:solidFill>
                  <a:schemeClr val="tx1"/>
                </a:solidFill>
                <a:effectLst/>
                <a:latin typeface="+mn-lt"/>
                <a:ea typeface="+mn-ea"/>
                <a:cs typeface="+mn-cs"/>
              </a:rPr>
              <a:t>of the Template.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ie</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HPI, ROS, PE)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section Bubble</a:t>
            </a:r>
            <a:r>
              <a:rPr lang="en-US" sz="1200" kern="1200" dirty="0" smtClean="0">
                <a:solidFill>
                  <a:schemeClr val="tx1"/>
                </a:solidFill>
                <a:effectLst/>
                <a:latin typeface="+mn-lt"/>
                <a:ea typeface="+mn-ea"/>
                <a:cs typeface="+mn-cs"/>
              </a:rPr>
              <a:t> that you are documenting will always be </a:t>
            </a:r>
            <a:r>
              <a:rPr lang="en-US" sz="1200" b="0" kern="1200" dirty="0" smtClean="0">
                <a:solidFill>
                  <a:schemeClr val="tx1"/>
                </a:solidFill>
                <a:effectLst/>
                <a:latin typeface="+mn-lt"/>
                <a:ea typeface="+mn-ea"/>
                <a:cs typeface="+mn-cs"/>
              </a:rPr>
              <a:t>white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Normals</a:t>
            </a:r>
            <a:r>
              <a:rPr lang="en-US" sz="1200" kern="1200" dirty="0" smtClean="0">
                <a:solidFill>
                  <a:schemeClr val="tx1"/>
                </a:solidFill>
                <a:effectLst/>
                <a:latin typeface="+mn-lt"/>
                <a:ea typeface="+mn-ea"/>
                <a:cs typeface="+mn-cs"/>
              </a:rPr>
              <a:t>- allows us to add our “</a:t>
            </a:r>
            <a:r>
              <a:rPr lang="en-US" sz="1200" b="1" kern="1200" dirty="0" smtClean="0">
                <a:solidFill>
                  <a:schemeClr val="tx1"/>
                </a:solidFill>
                <a:effectLst/>
                <a:latin typeface="+mn-lt"/>
                <a:ea typeface="+mn-ea"/>
                <a:cs typeface="+mn-cs"/>
              </a:rPr>
              <a:t>Normals</a:t>
            </a:r>
            <a:r>
              <a:rPr lang="en-US" sz="1200" kern="1200" dirty="0" smtClean="0">
                <a:solidFill>
                  <a:schemeClr val="tx1"/>
                </a:solidFill>
                <a:effectLst/>
                <a:latin typeface="+mn-lt"/>
                <a:ea typeface="+mn-ea"/>
                <a:cs typeface="+mn-cs"/>
              </a:rPr>
              <a:t>” to the</a:t>
            </a:r>
            <a:r>
              <a:rPr lang="en-US" sz="1200" b="1" kern="1200" dirty="0" smtClean="0">
                <a:solidFill>
                  <a:schemeClr val="tx1"/>
                </a:solidFill>
                <a:effectLst/>
                <a:latin typeface="+mn-lt"/>
                <a:ea typeface="+mn-ea"/>
                <a:cs typeface="+mn-cs"/>
              </a:rPr>
              <a:t> Review of Systems</a:t>
            </a:r>
            <a:r>
              <a:rPr lang="en-US" sz="1200" kern="1200" dirty="0" smtClean="0">
                <a:solidFill>
                  <a:schemeClr val="tx1"/>
                </a:solidFill>
                <a:effectLst/>
                <a:latin typeface="+mn-lt"/>
                <a:ea typeface="+mn-ea"/>
                <a:cs typeface="+mn-cs"/>
              </a:rPr>
              <a:t> and</a:t>
            </a:r>
            <a:r>
              <a:rPr lang="en-US" sz="1200" b="1" kern="1200" dirty="0" smtClean="0">
                <a:solidFill>
                  <a:schemeClr val="tx1"/>
                </a:solidFill>
                <a:effectLst/>
                <a:latin typeface="+mn-lt"/>
                <a:ea typeface="+mn-ea"/>
                <a:cs typeface="+mn-cs"/>
              </a:rPr>
              <a:t> Physical Exam</a:t>
            </a:r>
            <a:r>
              <a:rPr lang="en-US" sz="1200" kern="1200" dirty="0" smtClean="0">
                <a:solidFill>
                  <a:schemeClr val="tx1"/>
                </a:solidFill>
                <a:effectLst/>
                <a:latin typeface="+mn-lt"/>
                <a:ea typeface="+mn-ea"/>
                <a:cs typeface="+mn-cs"/>
              </a:rPr>
              <a:t> sections of our note template</a:t>
            </a:r>
            <a:r>
              <a:rPr lang="en-US" sz="1200" kern="1200" baseline="0" dirty="0" smtClean="0">
                <a:solidFill>
                  <a:schemeClr val="tx1"/>
                </a:solidFill>
                <a:effectLst/>
                <a:latin typeface="+mn-lt"/>
                <a:ea typeface="+mn-ea"/>
                <a:cs typeface="+mn-cs"/>
              </a:rPr>
              <a:t> and the provider can then go back and document by exception. (an example of this: PE, Constitutional- Well developed, well nourished, in no acute distress)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can also </a:t>
            </a:r>
            <a:r>
              <a:rPr lang="en-US" sz="1200" b="1" kern="1200" baseline="0" dirty="0" smtClean="0">
                <a:solidFill>
                  <a:schemeClr val="tx1"/>
                </a:solidFill>
                <a:effectLst/>
                <a:latin typeface="+mn-lt"/>
                <a:ea typeface="+mn-ea"/>
                <a:cs typeface="+mn-cs"/>
              </a:rPr>
              <a:t>Add or Remove a Section</a:t>
            </a:r>
            <a:r>
              <a:rPr lang="en-US" sz="1200" kern="1200" baseline="0" dirty="0" smtClean="0">
                <a:solidFill>
                  <a:schemeClr val="tx1"/>
                </a:solidFill>
                <a:effectLst/>
                <a:latin typeface="+mn-lt"/>
                <a:ea typeface="+mn-ea"/>
                <a:cs typeface="+mn-cs"/>
              </a:rPr>
              <a:t>. This functionality could be used if the provider wishes to use a different physical exam for example then the one that is in the template in use.  They could add a new physical exam section and remove the section they did  not want.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Clear Responses- </a:t>
            </a:r>
            <a:r>
              <a:rPr lang="en-US" sz="1200" kern="1200" baseline="0" dirty="0" smtClean="0">
                <a:solidFill>
                  <a:schemeClr val="tx1"/>
                </a:solidFill>
                <a:effectLst/>
                <a:latin typeface="+mn-lt"/>
                <a:ea typeface="+mn-ea"/>
                <a:cs typeface="+mn-cs"/>
              </a:rPr>
              <a:t>pretty self explanatory, this will clear any responses documented in the section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View Protocol_ </a:t>
            </a:r>
            <a:r>
              <a:rPr lang="en-US" sz="1200" kern="1200" baseline="0" dirty="0" smtClean="0">
                <a:solidFill>
                  <a:schemeClr val="tx1"/>
                </a:solidFill>
                <a:effectLst/>
                <a:latin typeface="+mn-lt"/>
                <a:ea typeface="+mn-ea"/>
                <a:cs typeface="+mn-cs"/>
              </a:rPr>
              <a:t>Protocols are clinical treatment plans associated with documents.  In order for the View protocol footer button to be activated, the protocols must be attached to the templates  via the Ambulatory MIS Physician Documentation Template dictionary.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Preview</a:t>
            </a:r>
            <a:r>
              <a:rPr lang="en-US" sz="1200" kern="1200" baseline="0" dirty="0" smtClean="0">
                <a:solidFill>
                  <a:schemeClr val="tx1"/>
                </a:solidFill>
                <a:effectLst/>
                <a:latin typeface="+mn-lt"/>
                <a:ea typeface="+mn-ea"/>
                <a:cs typeface="+mn-cs"/>
              </a:rPr>
              <a:t>- allows the user to see what the actual visit documentation will look like in the patient chart.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Code visit- </a:t>
            </a:r>
            <a:r>
              <a:rPr lang="en-US" sz="1200" kern="1200" baseline="0" dirty="0" smtClean="0">
                <a:solidFill>
                  <a:schemeClr val="tx1"/>
                </a:solidFill>
                <a:effectLst/>
                <a:latin typeface="+mn-lt"/>
                <a:ea typeface="+mn-ea"/>
                <a:cs typeface="+mn-cs"/>
              </a:rPr>
              <a:t>This opens the Code Visit window to allow the provider to enter in their level of care for the visit.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Repeat- </a:t>
            </a:r>
            <a:r>
              <a:rPr lang="en-US" sz="1200" b="0" kern="1200" baseline="0" dirty="0" smtClean="0">
                <a:solidFill>
                  <a:schemeClr val="tx1"/>
                </a:solidFill>
                <a:effectLst/>
                <a:latin typeface="+mn-lt"/>
                <a:ea typeface="+mn-ea"/>
                <a:cs typeface="+mn-cs"/>
              </a:rPr>
              <a:t>If a query has been built to document multiple instances of an issue or problem,  selecting the Repeat button while highlighted on that Multiple query. will automatically repeat the query in the next sequence. ( an example of use could be if the patient has two lesions, the physician wants precise documentation for both lesions and wants to differentiate between Lesion 1 and Lesion 2.  They could use the repeat functionality to perform this 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Save as In Process </a:t>
            </a:r>
            <a:r>
              <a:rPr lang="en-US" sz="1200" kern="1200" baseline="0" dirty="0" smtClean="0">
                <a:solidFill>
                  <a:schemeClr val="tx1"/>
                </a:solidFill>
                <a:effectLst/>
                <a:latin typeface="+mn-lt"/>
                <a:ea typeface="+mn-ea"/>
                <a:cs typeface="+mn-cs"/>
              </a:rPr>
              <a:t>will save the note as an “In Process” status.  This means that the user can go back to the template and add or remove documentation if needed.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Cancel/Save Buttons.  If Cancel is selected prior to the note being saved in process, the whole template will be canceled.   If the template has been saved, the user enters documentation and cancels, the additional documentation will be canceled but the original documentation will stay intact. Selecting the Save </a:t>
            </a:r>
            <a:r>
              <a:rPr lang="en-US" sz="1200" kern="1200" baseline="0" dirty="0" smtClean="0">
                <a:solidFill>
                  <a:schemeClr val="tx1"/>
                </a:solidFill>
                <a:effectLst/>
                <a:latin typeface="+mn-lt"/>
                <a:ea typeface="+mn-ea"/>
                <a:cs typeface="+mn-cs"/>
              </a:rPr>
              <a:t>button provides several options for the template.  WE can save in Process or select one of the following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Draft only </a:t>
            </a:r>
            <a:r>
              <a:rPr lang="en-US" sz="1200" kern="1200" baseline="0" dirty="0" smtClean="0">
                <a:solidFill>
                  <a:schemeClr val="tx1"/>
                </a:solidFill>
                <a:effectLst/>
                <a:latin typeface="+mn-lt"/>
                <a:ea typeface="+mn-ea"/>
                <a:cs typeface="+mn-cs"/>
              </a:rPr>
              <a:t>allows the addition of documentation.  The user will be unable to remove documentation.   Signed- which will sign and finalize the note template.  If anything is to be added, it will become an Addendum.  Cancelled,  is used to totally cancel the note but can only be used and is only available if the note has not yet been signed.</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27</a:t>
            </a:fld>
            <a:endParaRPr lang="en-US"/>
          </a:p>
        </p:txBody>
      </p:sp>
    </p:spTree>
    <p:extLst>
      <p:ext uri="{BB962C8B-B14F-4D97-AF65-F5344CB8AC3E}">
        <p14:creationId xmlns:p14="http://schemas.microsoft.com/office/powerpoint/2010/main" val="2066170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talk a little bit about CPOE (Computerized Physician Order Entry) and how that is performed in MPM.  You can access the Orders Module from the table of contents but we will be demonstrating the Orders workflow through Documentation.</a:t>
            </a:r>
          </a:p>
          <a:p>
            <a:endParaRPr lang="en-US" baseline="0" dirty="0" smtClean="0"/>
          </a:p>
          <a:p>
            <a:r>
              <a:rPr lang="en-US" baseline="0" dirty="0" smtClean="0"/>
              <a:t>Once we are in the plan section we can begin entering Orders.  Best practice is to “</a:t>
            </a:r>
            <a:r>
              <a:rPr lang="en-US" b="1" baseline="0" dirty="0" smtClean="0"/>
              <a:t>Add Problems” </a:t>
            </a:r>
            <a:r>
              <a:rPr lang="en-US" baseline="0" dirty="0" smtClean="0"/>
              <a:t>prior to adding the Orders.  By adding our problems first, the Ordering process will be less cumbersome.</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28</a:t>
            </a:fld>
            <a:endParaRPr lang="en-US"/>
          </a:p>
        </p:txBody>
      </p:sp>
    </p:spTree>
    <p:extLst>
      <p:ext uri="{BB962C8B-B14F-4D97-AF65-F5344CB8AC3E}">
        <p14:creationId xmlns:p14="http://schemas.microsoft.com/office/powerpoint/2010/main" val="866127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click the Add</a:t>
            </a:r>
            <a:r>
              <a:rPr lang="en-US" baseline="0" dirty="0" smtClean="0"/>
              <a:t> Problems button, the Problems window will open.  Type in the search bar to find our problem, either click the magnifying glass or the “enter” key of your keyboard,  and then </a:t>
            </a:r>
            <a:r>
              <a:rPr lang="en-US" b="1" baseline="0" dirty="0" smtClean="0"/>
              <a:t>check the </a:t>
            </a:r>
            <a:r>
              <a:rPr lang="en-US" baseline="0" dirty="0" smtClean="0"/>
              <a:t>box next to the appropriate diagnosis.  Once all appropriate Diagnoses for the encounter have been selected, </a:t>
            </a:r>
            <a:r>
              <a:rPr lang="en-US" b="1" baseline="0" dirty="0" smtClean="0"/>
              <a:t>click Save.  </a:t>
            </a:r>
            <a:r>
              <a:rPr lang="en-US" baseline="0" dirty="0" smtClean="0"/>
              <a:t>This will </a:t>
            </a:r>
            <a:r>
              <a:rPr lang="en-US" b="1" baseline="0" dirty="0" smtClean="0"/>
              <a:t>bring us back to our plan </a:t>
            </a:r>
            <a:r>
              <a:rPr lang="en-US" baseline="0" dirty="0" smtClean="0"/>
              <a:t>where we will then </a:t>
            </a:r>
            <a:r>
              <a:rPr lang="en-US" b="1" baseline="0" dirty="0" smtClean="0"/>
              <a:t>click the Add Orders </a:t>
            </a:r>
            <a:r>
              <a:rPr lang="en-US" baseline="0" dirty="0" smtClean="0"/>
              <a:t>Button.</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29</a:t>
            </a:fld>
            <a:endParaRPr lang="en-US"/>
          </a:p>
        </p:txBody>
      </p:sp>
    </p:spTree>
    <p:extLst>
      <p:ext uri="{BB962C8B-B14F-4D97-AF65-F5344CB8AC3E}">
        <p14:creationId xmlns:p14="http://schemas.microsoft.com/office/powerpoint/2010/main" val="634822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Just a few housekeeping items to get out of the way before</a:t>
            </a:r>
            <a:r>
              <a:rPr lang="en-US" baseline="0" dirty="0" smtClean="0"/>
              <a:t> we get started.  Your phone has been muted, we encourage you to please </a:t>
            </a:r>
            <a:r>
              <a:rPr lang="en-US" b="1" baseline="0" dirty="0" smtClean="0"/>
              <a:t>use the Q&amp; A </a:t>
            </a:r>
            <a:r>
              <a:rPr lang="en-US" baseline="0" dirty="0" smtClean="0"/>
              <a:t>panel to ask questions during the presentation.  We will try and answer a few questions at the end of todays webcast, however, all questions and answers, along with the slides from todays presentation will be posted on the Galen Wiki within a few days.  Also, please note that you can click the </a:t>
            </a:r>
            <a:r>
              <a:rPr lang="en-US" b="1" baseline="0" dirty="0" smtClean="0"/>
              <a:t>arrows icon </a:t>
            </a:r>
            <a:r>
              <a:rPr lang="en-US" baseline="0" dirty="0" smtClean="0"/>
              <a:t>to view the presentation in full screen mode.</a:t>
            </a:r>
            <a:endParaRPr lang="en-US" dirty="0" smtClean="0"/>
          </a:p>
          <a:p>
            <a:r>
              <a:rPr lang="en-US" dirty="0" smtClean="0"/>
              <a:t> So with that out of the way, let’s get started.</a:t>
            </a:r>
          </a:p>
          <a:p>
            <a:endParaRPr lang="en-US" dirty="0"/>
          </a:p>
        </p:txBody>
      </p:sp>
      <p:sp>
        <p:nvSpPr>
          <p:cNvPr id="4" name="Slide Number Placeholder 3"/>
          <p:cNvSpPr>
            <a:spLocks noGrp="1"/>
          </p:cNvSpPr>
          <p:nvPr>
            <p:ph type="sldNum" sz="quarter" idx="10"/>
          </p:nvPr>
        </p:nvSpPr>
        <p:spPr/>
        <p:txBody>
          <a:bodyPr/>
          <a:lstStyle/>
          <a:p>
            <a:fld id="{AB4F03DB-23BF-4DBC-824F-A1356AE3AFC2}" type="slidenum">
              <a:rPr lang="en-US" smtClean="0"/>
              <a:t>3</a:t>
            </a:fld>
            <a:endParaRPr lang="en-US"/>
          </a:p>
        </p:txBody>
      </p:sp>
    </p:spTree>
    <p:extLst>
      <p:ext uri="{BB962C8B-B14F-4D97-AF65-F5344CB8AC3E}">
        <p14:creationId xmlns:p14="http://schemas.microsoft.com/office/powerpoint/2010/main" val="1616024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have clicked “Add Orders” , the Ambulatory Order Management Screen will open. At the top of the screen you will see </a:t>
            </a:r>
            <a:r>
              <a:rPr lang="en-US" b="1" dirty="0" smtClean="0"/>
              <a:t>any current prescription</a:t>
            </a:r>
            <a:r>
              <a:rPr lang="en-US" b="1" baseline="0" dirty="0" smtClean="0"/>
              <a:t> and diagnostic testing </a:t>
            </a:r>
            <a:r>
              <a:rPr lang="en-US" baseline="0" dirty="0" smtClean="0"/>
              <a:t>that have already been ordered for the patient.  This allows the provider to easily access the patients current orders to avoid duplicate ordering.  However, a patient with multiple medications could take up a great amount of ordering workspace so, best practice would be </a:t>
            </a:r>
            <a:r>
              <a:rPr lang="en-US" b="1" baseline="0" dirty="0" smtClean="0"/>
              <a:t>to minimize the current ambulatory </a:t>
            </a:r>
            <a:r>
              <a:rPr lang="en-US" baseline="0" dirty="0" smtClean="0"/>
              <a:t>orders to enable a larger workspace to enter in todays visit orders.  Often, especially during the first few days of a go live, I constantly remind providers about that minimize button.  When a patient has 20-30 medications, it takes up a lot of space and a lot scrolling is needed to get to where the ordering happens.</a:t>
            </a:r>
          </a:p>
          <a:p>
            <a:r>
              <a:rPr lang="en-US" baseline="0" dirty="0" smtClean="0"/>
              <a:t>To order a diagnostic test- we’ll select the </a:t>
            </a:r>
            <a:r>
              <a:rPr lang="en-US" b="1" baseline="0" dirty="0" smtClean="0"/>
              <a:t>Orders Button</a:t>
            </a:r>
            <a:r>
              <a:rPr lang="en-US" baseline="0" dirty="0" smtClean="0"/>
              <a:t>.  If we have any favorites saved, the system will default to our favorites, otherwise we can use the search by Name functionality.</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30</a:t>
            </a:fld>
            <a:endParaRPr lang="en-US"/>
          </a:p>
        </p:txBody>
      </p:sp>
    </p:spTree>
    <p:extLst>
      <p:ext uri="{BB962C8B-B14F-4D97-AF65-F5344CB8AC3E}">
        <p14:creationId xmlns:p14="http://schemas.microsoft.com/office/powerpoint/2010/main" val="362208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Type</a:t>
            </a:r>
            <a:r>
              <a:rPr lang="en-US" b="1" baseline="0" dirty="0" smtClean="0"/>
              <a:t> in a few characters to </a:t>
            </a:r>
            <a:r>
              <a:rPr lang="en-US" baseline="0" dirty="0" smtClean="0"/>
              <a:t>search for the order, </a:t>
            </a:r>
            <a:r>
              <a:rPr lang="en-US" b="1" baseline="0" dirty="0" smtClean="0"/>
              <a:t>check the box n</a:t>
            </a:r>
            <a:r>
              <a:rPr lang="en-US" baseline="0" dirty="0" smtClean="0"/>
              <a:t>ext to the correct order, </a:t>
            </a:r>
            <a:r>
              <a:rPr lang="en-US" b="1" baseline="0" dirty="0" smtClean="0"/>
              <a:t>enter in any required </a:t>
            </a:r>
            <a:r>
              <a:rPr lang="en-US" baseline="0" dirty="0" smtClean="0"/>
              <a:t>information.  If this is the only item we need to order for the patient we will click the </a:t>
            </a:r>
            <a:r>
              <a:rPr lang="en-US" b="1" baseline="0" dirty="0" smtClean="0"/>
              <a:t>Select </a:t>
            </a:r>
            <a:r>
              <a:rPr lang="en-US" baseline="0" dirty="0" smtClean="0"/>
              <a:t>button and then save.   However in this case we will also order a medication.  </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31</a:t>
            </a:fld>
            <a:endParaRPr lang="en-US"/>
          </a:p>
        </p:txBody>
      </p:sp>
    </p:spTree>
    <p:extLst>
      <p:ext uri="{BB962C8B-B14F-4D97-AF65-F5344CB8AC3E}">
        <p14:creationId xmlns:p14="http://schemas.microsoft.com/office/powerpoint/2010/main" val="1047363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order a medication, click the </a:t>
            </a:r>
            <a:r>
              <a:rPr lang="en-US" b="0" baseline="0" dirty="0" smtClean="0"/>
              <a:t>Meds Button</a:t>
            </a:r>
            <a:r>
              <a:rPr lang="en-US" baseline="0" dirty="0" smtClean="0"/>
              <a:t>, and as with the orders, if there are favorites saved, the system will default to our favorites. Otherwise we will search for the medication Name.  </a:t>
            </a:r>
            <a:r>
              <a:rPr lang="en-US" b="1" baseline="0" dirty="0" smtClean="0"/>
              <a:t>Click the + sign </a:t>
            </a:r>
            <a:r>
              <a:rPr lang="en-US" baseline="0" dirty="0" smtClean="0"/>
              <a:t>next to the medication name to open the available options and then </a:t>
            </a:r>
            <a:r>
              <a:rPr lang="en-US" b="1" baseline="0" dirty="0" smtClean="0"/>
              <a:t>check the box with the appropriate dosing</a:t>
            </a:r>
            <a:r>
              <a:rPr lang="en-US" baseline="0" dirty="0" smtClean="0"/>
              <a:t>. </a:t>
            </a:r>
            <a:r>
              <a:rPr lang="en-US" sz="1200" kern="1200" dirty="0" smtClean="0">
                <a:solidFill>
                  <a:schemeClr val="tx1"/>
                </a:solidFill>
                <a:effectLst/>
                <a:latin typeface="+mn-lt"/>
                <a:ea typeface="+mn-ea"/>
                <a:cs typeface="+mn-cs"/>
              </a:rPr>
              <a:t>Best Practice is to</a:t>
            </a:r>
            <a:r>
              <a:rPr lang="en-US" sz="1200" i="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click</a:t>
            </a:r>
            <a:r>
              <a:rPr lang="en-US" sz="1200" b="1" kern="1200" dirty="0" smtClean="0">
                <a:solidFill>
                  <a:schemeClr val="tx1"/>
                </a:solidFill>
                <a:effectLst/>
                <a:latin typeface="+mn-lt"/>
                <a:ea typeface="+mn-ea"/>
                <a:cs typeface="+mn-cs"/>
              </a:rPr>
              <a:t> in the details column </a:t>
            </a:r>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open the Change Detail</a:t>
            </a:r>
            <a:r>
              <a:rPr lang="en-US" sz="1200" b="0" kern="1200" dirty="0" smtClean="0">
                <a:solidFill>
                  <a:schemeClr val="tx1"/>
                </a:solidFill>
                <a:effectLst/>
                <a:latin typeface="+mn-lt"/>
                <a:ea typeface="+mn-ea"/>
                <a:cs typeface="+mn-cs"/>
              </a:rPr>
              <a:t>s window. </a:t>
            </a:r>
            <a:r>
              <a:rPr lang="en-US" sz="1200" kern="1200" dirty="0" smtClean="0">
                <a:solidFill>
                  <a:schemeClr val="tx1"/>
                </a:solidFill>
                <a:effectLst/>
                <a:latin typeface="+mn-lt"/>
                <a:ea typeface="+mn-ea"/>
                <a:cs typeface="+mn-cs"/>
              </a:rPr>
              <a:t>This will assist with easier editing access.  Especially for older docs, the ordering area can be a bit messy and jumbled, whereas</a:t>
            </a:r>
            <a:r>
              <a:rPr lang="en-US" sz="1200" kern="1200" baseline="0" dirty="0" smtClean="0">
                <a:solidFill>
                  <a:schemeClr val="tx1"/>
                </a:solidFill>
                <a:effectLst/>
                <a:latin typeface="+mn-lt"/>
                <a:ea typeface="+mn-ea"/>
                <a:cs typeface="+mn-cs"/>
              </a:rPr>
              <a:t> the Change Details window is much neater and easier to see. You can also associate the diagnosis with the medication being ordered so that it falls under the correct dx in the Plan.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mediation</a:t>
            </a:r>
            <a:r>
              <a:rPr lang="en-US" sz="1200" kern="1200" baseline="0" dirty="0" smtClean="0">
                <a:solidFill>
                  <a:schemeClr val="tx1"/>
                </a:solidFill>
                <a:effectLst/>
                <a:latin typeface="+mn-lt"/>
                <a:ea typeface="+mn-ea"/>
                <a:cs typeface="+mn-cs"/>
              </a:rPr>
              <a:t> sig is entered,  click </a:t>
            </a:r>
            <a:r>
              <a:rPr lang="en-US" sz="1200" b="1" kern="1200" baseline="0" dirty="0" smtClean="0">
                <a:solidFill>
                  <a:schemeClr val="tx1"/>
                </a:solidFill>
                <a:effectLst/>
                <a:latin typeface="+mn-lt"/>
                <a:ea typeface="+mn-ea"/>
                <a:cs typeface="+mn-cs"/>
              </a:rPr>
              <a:t>SAVE.</a:t>
            </a:r>
            <a:endParaRPr lang="en-US" b="1"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32</a:t>
            </a:fld>
            <a:endParaRPr lang="en-US"/>
          </a:p>
        </p:txBody>
      </p:sp>
    </p:spTree>
    <p:extLst>
      <p:ext uri="{BB962C8B-B14F-4D97-AF65-F5344CB8AC3E}">
        <p14:creationId xmlns:p14="http://schemas.microsoft.com/office/powerpoint/2010/main" val="1478309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Once all orders are completed, </a:t>
            </a:r>
            <a:r>
              <a:rPr lang="en-US" b="1" dirty="0" smtClean="0"/>
              <a:t>we’ll click Save</a:t>
            </a:r>
            <a:r>
              <a:rPr lang="en-US" dirty="0" smtClean="0"/>
              <a:t>.  DUR</a:t>
            </a:r>
            <a:r>
              <a:rPr lang="en-US" baseline="0" dirty="0" smtClean="0"/>
              <a:t> (drug utilization review) will occur and if any interactions or allergies an alert will pop up.  If not the </a:t>
            </a:r>
            <a:r>
              <a:rPr lang="en-US" b="1" baseline="0" dirty="0" smtClean="0"/>
              <a:t>pharmacy screen and pin entry window </a:t>
            </a:r>
            <a:r>
              <a:rPr lang="en-US" baseline="0" dirty="0" smtClean="0"/>
              <a:t>will open.  If necessary enter in the </a:t>
            </a:r>
            <a:r>
              <a:rPr lang="en-US" b="1" baseline="0" dirty="0" smtClean="0"/>
              <a:t>patient preferred pharmacy</a:t>
            </a:r>
            <a:r>
              <a:rPr lang="en-US" baseline="0" dirty="0" smtClean="0"/>
              <a:t>, enter in PIN and click</a:t>
            </a:r>
            <a:r>
              <a:rPr lang="en-US" b="1" baseline="0" dirty="0" smtClean="0"/>
              <a:t> Save</a:t>
            </a:r>
            <a:r>
              <a:rPr lang="en-US" baseline="0" dirty="0" smtClean="0"/>
              <a:t>.  Clicking Save </a:t>
            </a:r>
            <a:r>
              <a:rPr lang="en-US" sz="1200" kern="1200" dirty="0" smtClean="0">
                <a:solidFill>
                  <a:schemeClr val="tx1"/>
                </a:solidFill>
                <a:effectLst/>
                <a:latin typeface="+mn-lt"/>
                <a:ea typeface="+mn-ea"/>
                <a:cs typeface="+mn-cs"/>
              </a:rPr>
              <a:t>will send the medications to the pharmacy, enter any orders for diagnostics into the system and trigger any system generated tasks .</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Clicking</a:t>
            </a:r>
            <a:r>
              <a:rPr lang="en-US" sz="1200" b="1" kern="1200" baseline="0" dirty="0" smtClean="0">
                <a:solidFill>
                  <a:schemeClr val="tx1"/>
                </a:solidFill>
                <a:effectLst/>
                <a:latin typeface="+mn-lt"/>
                <a:ea typeface="+mn-ea"/>
                <a:cs typeface="+mn-cs"/>
              </a:rPr>
              <a:t> Save will also bring us back to the Plan section of our note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b="0" dirty="0" smtClean="0"/>
              <a:t>As you</a:t>
            </a:r>
            <a:r>
              <a:rPr lang="en-US" b="0" baseline="0" dirty="0" smtClean="0"/>
              <a:t> can see, our orders are now under the diagnoses associated with them, and we have also free texted some documentation into our plan under each diagnosis.  In addition to free text, we can also use Dragon or use the “</a:t>
            </a:r>
            <a:r>
              <a:rPr lang="en-US" b="1" baseline="0" dirty="0" smtClean="0"/>
              <a:t>get text” </a:t>
            </a:r>
            <a:r>
              <a:rPr lang="en-US" b="0" baseline="0" dirty="0" smtClean="0"/>
              <a:t>functionality </a:t>
            </a:r>
            <a:r>
              <a:rPr lang="en-US" b="1" baseline="0" dirty="0" smtClean="0"/>
              <a:t>which opens a Get Text window </a:t>
            </a:r>
            <a:r>
              <a:rPr lang="en-US" b="0" baseline="0" dirty="0" smtClean="0"/>
              <a:t>which allows access to the “Canned Text” documentation.  Search for the appropriate Plan text, </a:t>
            </a:r>
            <a:r>
              <a:rPr lang="en-US" b="1" baseline="0" dirty="0" smtClean="0"/>
              <a:t>click the box </a:t>
            </a:r>
            <a:r>
              <a:rPr lang="en-US" b="0" baseline="0" dirty="0" smtClean="0"/>
              <a:t>next to the </a:t>
            </a:r>
            <a:r>
              <a:rPr lang="en-US" b="1" baseline="0" dirty="0" smtClean="0"/>
              <a:t>text we wish to use, you </a:t>
            </a:r>
            <a:r>
              <a:rPr lang="en-US" b="0" baseline="0" dirty="0" smtClean="0"/>
              <a:t>will then have the opportunity to edit and personalize to the patient as needed. Once any editing is completed, we would </a:t>
            </a:r>
            <a:r>
              <a:rPr lang="en-US" b="1" baseline="0" dirty="0" smtClean="0"/>
              <a:t>click ok </a:t>
            </a:r>
            <a:r>
              <a:rPr lang="en-US" b="0" baseline="0" dirty="0" smtClean="0"/>
              <a:t>and be brought back to our Plan,</a:t>
            </a:r>
            <a:endParaRPr lang="en-US" b="0"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33</a:t>
            </a:fld>
            <a:endParaRPr lang="en-US"/>
          </a:p>
        </p:txBody>
      </p:sp>
    </p:spTree>
    <p:extLst>
      <p:ext uri="{BB962C8B-B14F-4D97-AF65-F5344CB8AC3E}">
        <p14:creationId xmlns:p14="http://schemas.microsoft.com/office/powerpoint/2010/main" val="2889925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Coding the Visit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two ways to</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code the visit</a:t>
            </a:r>
            <a:r>
              <a:rPr lang="en-US" sz="120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Coding can be completed from within the Note or by using the Coding Worklist button located on the Schedule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Desktop.</a:t>
            </a:r>
          </a:p>
          <a:p>
            <a:r>
              <a:rPr lang="en-US" sz="1200" b="0" u="none" kern="1200" dirty="0" smtClean="0">
                <a:solidFill>
                  <a:schemeClr val="tx1"/>
                </a:solidFill>
                <a:effectLst/>
                <a:latin typeface="+mn-lt"/>
                <a:ea typeface="+mn-ea"/>
                <a:cs typeface="+mn-cs"/>
              </a:rPr>
              <a:t>First we will discuss coding the visit from within the note</a:t>
            </a:r>
            <a:r>
              <a:rPr lang="en-US" sz="1200" b="1" u="none" kern="1200" dirty="0" smtClean="0">
                <a:solidFill>
                  <a:schemeClr val="tx1"/>
                </a:solidFill>
                <a:effectLst/>
                <a:latin typeface="+mn-lt"/>
                <a:ea typeface="+mn-ea"/>
                <a:cs typeface="+mn-cs"/>
              </a:rPr>
              <a:t>.  </a:t>
            </a:r>
            <a:endParaRPr lang="en-US" sz="1200" u="none" kern="1200" dirty="0" smtClean="0">
              <a:solidFill>
                <a:schemeClr val="tx1"/>
              </a:solidFill>
              <a:effectLst/>
              <a:latin typeface="+mn-lt"/>
              <a:ea typeface="+mn-ea"/>
              <a:cs typeface="+mn-cs"/>
            </a:endParaRPr>
          </a:p>
          <a:p>
            <a:pPr lvl="0"/>
            <a:r>
              <a:rPr lang="en-US" sz="1200" b="1" i="1" kern="1200" dirty="0" smtClean="0">
                <a:solidFill>
                  <a:schemeClr val="tx1"/>
                </a:solidFill>
                <a:effectLst/>
                <a:latin typeface="+mn-lt"/>
                <a:ea typeface="+mn-ea"/>
                <a:cs typeface="+mn-cs"/>
              </a:rPr>
              <a:t>Click</a:t>
            </a:r>
            <a:r>
              <a:rPr lang="en-US" sz="1200" b="1" kern="1200" dirty="0" smtClean="0">
                <a:solidFill>
                  <a:schemeClr val="tx1"/>
                </a:solidFill>
                <a:effectLst/>
                <a:latin typeface="+mn-lt"/>
                <a:ea typeface="+mn-ea"/>
                <a:cs typeface="+mn-cs"/>
              </a:rPr>
              <a:t> the Code Visit </a:t>
            </a:r>
            <a:r>
              <a:rPr lang="en-US" sz="1200" kern="1200" dirty="0" smtClean="0">
                <a:solidFill>
                  <a:schemeClr val="tx1"/>
                </a:solidFill>
                <a:effectLst/>
                <a:latin typeface="+mn-lt"/>
                <a:ea typeface="+mn-ea"/>
                <a:cs typeface="+mn-cs"/>
              </a:rPr>
              <a:t>button.  The </a:t>
            </a:r>
            <a:r>
              <a:rPr lang="en-US" sz="1200" b="1" kern="1200" dirty="0" smtClean="0">
                <a:solidFill>
                  <a:schemeClr val="tx1"/>
                </a:solidFill>
                <a:effectLst/>
                <a:latin typeface="+mn-lt"/>
                <a:ea typeface="+mn-ea"/>
                <a:cs typeface="+mn-cs"/>
              </a:rPr>
              <a:t>Code Visit</a:t>
            </a:r>
            <a:r>
              <a:rPr lang="en-US" sz="1200" kern="1200" dirty="0" smtClean="0">
                <a:solidFill>
                  <a:schemeClr val="tx1"/>
                </a:solidFill>
                <a:effectLst/>
                <a:latin typeface="+mn-lt"/>
                <a:ea typeface="+mn-ea"/>
                <a:cs typeface="+mn-cs"/>
              </a:rPr>
              <a:t> window will pop up</a:t>
            </a:r>
          </a:p>
          <a:p>
            <a:pPr lvl="0"/>
            <a:r>
              <a:rPr lang="en-US" sz="1200" i="1" kern="1200" dirty="0" smtClean="0">
                <a:solidFill>
                  <a:schemeClr val="tx1"/>
                </a:solidFill>
                <a:effectLst/>
                <a:latin typeface="+mn-lt"/>
                <a:ea typeface="+mn-ea"/>
                <a:cs typeface="+mn-cs"/>
              </a:rPr>
              <a:t>Review </a:t>
            </a:r>
            <a:r>
              <a:rPr lang="en-US" sz="1200" kern="1200" dirty="0" smtClean="0">
                <a:solidFill>
                  <a:schemeClr val="tx1"/>
                </a:solidFill>
                <a:effectLst/>
                <a:latin typeface="+mn-lt"/>
                <a:ea typeface="+mn-ea"/>
                <a:cs typeface="+mn-cs"/>
              </a:rPr>
              <a:t>the code levels determined by the E/M coder based on your documentation.  Keep in mind that the Coder does not pick</a:t>
            </a:r>
            <a:r>
              <a:rPr lang="en-US" sz="1200" kern="1200" baseline="0" dirty="0" smtClean="0">
                <a:solidFill>
                  <a:schemeClr val="tx1"/>
                </a:solidFill>
                <a:effectLst/>
                <a:latin typeface="+mn-lt"/>
                <a:ea typeface="+mn-ea"/>
                <a:cs typeface="+mn-cs"/>
              </a:rPr>
              <a:t> up free text, so the level of care substantiated may be different than the actual level of care.</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Make</a:t>
            </a:r>
            <a:r>
              <a:rPr lang="en-US" sz="1200" kern="1200" dirty="0" smtClean="0">
                <a:solidFill>
                  <a:schemeClr val="tx1"/>
                </a:solidFill>
                <a:effectLst/>
                <a:latin typeface="+mn-lt"/>
                <a:ea typeface="+mn-ea"/>
                <a:cs typeface="+mn-cs"/>
              </a:rPr>
              <a:t> changes as needed. Ultimately the decision making is performed by the provider.</a:t>
            </a:r>
          </a:p>
          <a:p>
            <a:pPr lvl="0"/>
            <a:r>
              <a:rPr lang="en-US" sz="1200" i="1" kern="1200" dirty="0" smtClean="0">
                <a:solidFill>
                  <a:schemeClr val="tx1"/>
                </a:solidFill>
                <a:effectLst/>
                <a:latin typeface="+mn-lt"/>
                <a:ea typeface="+mn-ea"/>
                <a:cs typeface="+mn-cs"/>
              </a:rPr>
              <a:t>Select</a:t>
            </a:r>
            <a:r>
              <a:rPr lang="en-US" sz="1200" i="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your Level;</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of Care.</a:t>
            </a:r>
            <a:endParaRPr lang="en-US" sz="1200" kern="1200" dirty="0" smtClean="0">
              <a:solidFill>
                <a:schemeClr val="tx1"/>
              </a:solidFill>
              <a:effectLst/>
              <a:latin typeface="+mn-lt"/>
              <a:ea typeface="+mn-ea"/>
              <a:cs typeface="+mn-cs"/>
            </a:endParaRPr>
          </a:p>
          <a:p>
            <a:r>
              <a:rPr lang="en-US" b="1" dirty="0" smtClean="0"/>
              <a:t>Click OK</a:t>
            </a:r>
          </a:p>
          <a:p>
            <a:r>
              <a:rPr lang="en-US" b="0" dirty="0" smtClean="0"/>
              <a:t>Clicking</a:t>
            </a:r>
            <a:r>
              <a:rPr lang="en-US" b="0" baseline="0" dirty="0" smtClean="0"/>
              <a:t> OK will bring you back to your note. If documentation is complete you can sign the note, if not, Save as in Process.  Once you click on Record List you’ll be back at your schedule</a:t>
            </a:r>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34</a:t>
            </a:fld>
            <a:endParaRPr lang="en-US"/>
          </a:p>
        </p:txBody>
      </p:sp>
    </p:spTree>
    <p:extLst>
      <p:ext uri="{BB962C8B-B14F-4D97-AF65-F5344CB8AC3E}">
        <p14:creationId xmlns:p14="http://schemas.microsoft.com/office/powerpoint/2010/main" val="3295942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While we are on practice schedule screen and before I get into the second way to Code for the visit, I wanted to bring up a question that occurs frequently, mainly during the first few days of a go live. Almost every provider asks, how do I know if I have signed all of my notes.  Two ways, first, on the physician schedule there is a </a:t>
            </a:r>
            <a:r>
              <a:rPr lang="en-US" b="1" baseline="0" dirty="0" smtClean="0"/>
              <a:t>column with the header of Document</a:t>
            </a:r>
            <a:r>
              <a:rPr lang="en-US" b="0" baseline="0" dirty="0" smtClean="0"/>
              <a:t>. Within this column will show the status of the notes as either In Process or Signed.  (for </a:t>
            </a:r>
            <a:r>
              <a:rPr lang="en-US" b="0" baseline="0" dirty="0" err="1" smtClean="0"/>
              <a:t>midlevels</a:t>
            </a:r>
            <a:r>
              <a:rPr lang="en-US" b="0" baseline="0" dirty="0" smtClean="0"/>
              <a:t> that need cosign, you will see I Signed as a status))</a:t>
            </a:r>
            <a:endParaRPr lang="en-US" b="0"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35</a:t>
            </a:fld>
            <a:endParaRPr lang="en-US"/>
          </a:p>
        </p:txBody>
      </p:sp>
    </p:spTree>
    <p:extLst>
      <p:ext uri="{BB962C8B-B14F-4D97-AF65-F5344CB8AC3E}">
        <p14:creationId xmlns:p14="http://schemas.microsoft.com/office/powerpoint/2010/main" val="1344382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Second, they will have an “incomplete document” task if a note is unsigned. When</a:t>
            </a:r>
            <a:r>
              <a:rPr lang="en-US" b="1" baseline="0" dirty="0" smtClean="0"/>
              <a:t> </a:t>
            </a:r>
            <a:r>
              <a:rPr lang="en-US" b="0" baseline="0" dirty="0" smtClean="0"/>
              <a:t>the task is opened it provides the unsigned document information and a </a:t>
            </a:r>
            <a:r>
              <a:rPr lang="en-US" b="1" baseline="0" dirty="0" smtClean="0"/>
              <a:t>Process Task (click x2)</a:t>
            </a:r>
            <a:r>
              <a:rPr lang="en-US" b="0" baseline="0" dirty="0" smtClean="0"/>
              <a:t>button which will bring them to the Template that needs signature.</a:t>
            </a:r>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36</a:t>
            </a:fld>
            <a:endParaRPr lang="en-US"/>
          </a:p>
        </p:txBody>
      </p:sp>
    </p:spTree>
    <p:extLst>
      <p:ext uri="{BB962C8B-B14F-4D97-AF65-F5344CB8AC3E}">
        <p14:creationId xmlns:p14="http://schemas.microsoft.com/office/powerpoint/2010/main" val="216251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Right behind the how do I know if I signed my note question, I get, if I have signed my note and have forgotten to Code my visit, how do I code?   As I mentioned earlier, there is a way to code the visit from the schedule.  By clicking the </a:t>
            </a:r>
            <a:r>
              <a:rPr lang="en-US" b="1" baseline="0" dirty="0" smtClean="0"/>
              <a:t>Coding Worklist Button</a:t>
            </a:r>
            <a:r>
              <a:rPr lang="en-US" b="0" baseline="0" dirty="0" smtClean="0"/>
              <a:t>, the </a:t>
            </a:r>
            <a:r>
              <a:rPr lang="en-US" b="1" baseline="0" dirty="0" smtClean="0"/>
              <a:t>Code visit Worklist will open </a:t>
            </a:r>
            <a:r>
              <a:rPr lang="en-US" b="0" baseline="0" dirty="0" smtClean="0"/>
              <a:t>and will show the </a:t>
            </a:r>
            <a:r>
              <a:rPr lang="en-US" b="0" baseline="0" dirty="0" err="1" smtClean="0"/>
              <a:t>appts</a:t>
            </a:r>
            <a:r>
              <a:rPr lang="en-US" b="0" baseline="0" dirty="0" smtClean="0"/>
              <a:t> for the session, </a:t>
            </a:r>
            <a:r>
              <a:rPr lang="en-US" b="1" baseline="0" dirty="0" smtClean="0"/>
              <a:t>whether they were processed  thru the visit using the E/M </a:t>
            </a:r>
            <a:r>
              <a:rPr lang="en-US" b="0" baseline="0" dirty="0" smtClean="0"/>
              <a:t>coder, and any </a:t>
            </a:r>
            <a:r>
              <a:rPr lang="en-US" b="1" baseline="0" dirty="0" smtClean="0"/>
              <a:t>additional codes associated with the visit</a:t>
            </a:r>
            <a:r>
              <a:rPr lang="en-US" b="0" baseline="0" dirty="0" smtClean="0"/>
              <a:t>.  Some providers prefer coding this way as in addition to entering their level of care for the visit, they can also see whatever CPT codes from tests or med admins have dropped for the visit.  They also can code all patients at once which again, can be a preference for some.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I will now hand things over to Kim to finish up our patient visit process with any checkout or ambulatory tasks that need to be completed.  </a:t>
            </a:r>
            <a:endParaRPr lang="en-US" b="0"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37</a:t>
            </a:fld>
            <a:endParaRPr lang="en-US"/>
          </a:p>
        </p:txBody>
      </p:sp>
    </p:spTree>
    <p:extLst>
      <p:ext uri="{BB962C8B-B14F-4D97-AF65-F5344CB8AC3E}">
        <p14:creationId xmlns:p14="http://schemas.microsoft.com/office/powerpoint/2010/main" val="2518588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a:t>
            </a:r>
            <a:r>
              <a:rPr lang="en-US" baseline="0" dirty="0" smtClean="0"/>
              <a:t> the workflow for your office, the role of the person responsible for checking any outstanding order tasks before the patient is departed might vary.  How many are used to the provider sticking their head out the door and asking for assistance.  Well the nurse can easily check for any orders such as injections or labs that the provider has ordered during the visit.  </a:t>
            </a:r>
          </a:p>
          <a:p>
            <a:endParaRPr lang="en-US" baseline="0" dirty="0" smtClean="0"/>
          </a:p>
          <a:p>
            <a:r>
              <a:rPr lang="en-US" baseline="0" dirty="0" smtClean="0"/>
              <a:t>One the desktop Most check out tasks will be under the Orders section.  However, an order for an administration of injection might be listed under the Incomplete section as it is waiting on the administration to be charted.  </a:t>
            </a:r>
          </a:p>
          <a:p>
            <a:endParaRPr lang="en-US" baseline="0" dirty="0" smtClean="0"/>
          </a:p>
          <a:p>
            <a:r>
              <a:rPr lang="en-US" baseline="0" dirty="0" smtClean="0"/>
              <a:t>Lets look at how to satisfy these orders.  We will start with the Follow Up </a:t>
            </a:r>
            <a:r>
              <a:rPr lang="en-US" baseline="0" dirty="0" err="1" smtClean="0"/>
              <a:t>appt</a:t>
            </a:r>
            <a:r>
              <a:rPr lang="en-US" baseline="0" dirty="0" smtClean="0"/>
              <a:t> task.</a:t>
            </a:r>
          </a:p>
          <a:p>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38</a:t>
            </a:fld>
            <a:endParaRPr lang="en-US" dirty="0"/>
          </a:p>
        </p:txBody>
      </p:sp>
    </p:spTree>
    <p:extLst>
      <p:ext uri="{BB962C8B-B14F-4D97-AF65-F5344CB8AC3E}">
        <p14:creationId xmlns:p14="http://schemas.microsoft.com/office/powerpoint/2010/main" val="26926860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attend</a:t>
            </a:r>
            <a:r>
              <a:rPr lang="en-US" baseline="0" dirty="0" smtClean="0"/>
              <a:t> to a task, the user will select the task, and a window will open showing the options available for this task.  This task </a:t>
            </a:r>
            <a:r>
              <a:rPr lang="en-US" baseline="0" dirty="0" smtClean="0"/>
              <a:t>shown </a:t>
            </a:r>
            <a:r>
              <a:rPr lang="en-US" baseline="0" dirty="0" smtClean="0"/>
              <a:t>for a follow up </a:t>
            </a:r>
            <a:r>
              <a:rPr lang="en-US" baseline="0" dirty="0" smtClean="0"/>
              <a:t>appointment is pretty straight forward.  </a:t>
            </a:r>
            <a:r>
              <a:rPr lang="en-US" baseline="0" dirty="0" smtClean="0"/>
              <a:t>The option for this task is Process Task or return to the list.   We will process this task.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39</a:t>
            </a:fld>
            <a:endParaRPr lang="en-US"/>
          </a:p>
        </p:txBody>
      </p:sp>
    </p:spTree>
    <p:extLst>
      <p:ext uri="{BB962C8B-B14F-4D97-AF65-F5344CB8AC3E}">
        <p14:creationId xmlns:p14="http://schemas.microsoft.com/office/powerpoint/2010/main" val="3155685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our agenda for today:</a:t>
            </a:r>
          </a:p>
          <a:p>
            <a:r>
              <a:rPr lang="en-US" dirty="0" smtClean="0"/>
              <a:t>We</a:t>
            </a:r>
            <a:r>
              <a:rPr lang="en-US" baseline="0" dirty="0" smtClean="0"/>
              <a:t> will go over a brief introduction to  MEDITECH and MPM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Discuss the bonus of interoperability between the inpatient EHR and the ambulatory outpatient MPM EHR</a:t>
            </a:r>
          </a:p>
          <a:p>
            <a:r>
              <a:rPr lang="en-US" baseline="0" dirty="0" smtClean="0"/>
              <a:t>We’ll also review the patient visit from Check in to Check Out including some tips and best practice along the way</a:t>
            </a:r>
          </a:p>
          <a:p>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4</a:t>
            </a:fld>
            <a:endParaRPr lang="en-US"/>
          </a:p>
        </p:txBody>
      </p:sp>
    </p:spTree>
    <p:extLst>
      <p:ext uri="{BB962C8B-B14F-4D97-AF65-F5344CB8AC3E}">
        <p14:creationId xmlns:p14="http://schemas.microsoft.com/office/powerpoint/2010/main" val="19111678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Process Task</a:t>
            </a:r>
            <a:r>
              <a:rPr lang="en-US" baseline="0" dirty="0" smtClean="0"/>
              <a:t> option is selected a process task window opens.  The action options are now listed under the details (click) column above.  As you can see, there are other outstanding tasks for this patient.  The task we are concerned with is the last one listed and it has an action of Verify.  The verify task basically just needs someone to acknowledge it to clear it.  When the Verify is selected (click)  the task automatically goes into a completed status. </a:t>
            </a:r>
          </a:p>
          <a:p>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40</a:t>
            </a:fld>
            <a:endParaRPr lang="en-US"/>
          </a:p>
        </p:txBody>
      </p:sp>
    </p:spTree>
    <p:extLst>
      <p:ext uri="{BB962C8B-B14F-4D97-AF65-F5344CB8AC3E}">
        <p14:creationId xmlns:p14="http://schemas.microsoft.com/office/powerpoint/2010/main" val="33394589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example we have is processing a</a:t>
            </a:r>
            <a:r>
              <a:rPr lang="en-US" baseline="0" dirty="0" smtClean="0"/>
              <a:t> Checkout Ambulatory Order – typically this is for either the lab technician or the nurse to process.  When the action item under details is selected (</a:t>
            </a:r>
            <a:r>
              <a:rPr lang="en-US" baseline="0" dirty="0" err="1" smtClean="0"/>
              <a:t>Req’d</a:t>
            </a:r>
            <a:r>
              <a:rPr lang="en-US" baseline="0" dirty="0" smtClean="0"/>
              <a:t> Queries) a separate window pops up with the missing questions that is needing for processing this order.  Once the questions are answered and saved, the task then goes to the next status and in this instance it is Processed.  Then you would save and the system takes you back to the original task.  Select “LIST” to go back to the desktop.   Another status might be RESULTS, this would move the task into an Incomplete Ambulatory Order  section of the desktop to await the resulting of the item.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41</a:t>
            </a:fld>
            <a:endParaRPr lang="en-US"/>
          </a:p>
        </p:txBody>
      </p:sp>
    </p:spTree>
    <p:extLst>
      <p:ext uri="{BB962C8B-B14F-4D97-AF65-F5344CB8AC3E}">
        <p14:creationId xmlns:p14="http://schemas.microsoft.com/office/powerpoint/2010/main" val="13561128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 will quickly look at how to generate a Visit Summary.  From the schedule, clinical desktop you will need to be in the patient chart.  On the right you will see the Check out option.  </a:t>
            </a:r>
          </a:p>
          <a:p>
            <a:r>
              <a:rPr lang="en-US" baseline="0" dirty="0" smtClean="0"/>
              <a:t>From the Scheduler Desktop, it will depend what view you are in.   (Click) For example from the Practice View you will have a button for Check in/Out.  However if the Patient View, you will have an option to open chart and follow the same process as shown previously.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42</a:t>
            </a:fld>
            <a:endParaRPr lang="en-US"/>
          </a:p>
        </p:txBody>
      </p:sp>
    </p:spTree>
    <p:extLst>
      <p:ext uri="{BB962C8B-B14F-4D97-AF65-F5344CB8AC3E}">
        <p14:creationId xmlns:p14="http://schemas.microsoft.com/office/powerpoint/2010/main" val="39074580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patient chart, you will brought</a:t>
            </a:r>
            <a:r>
              <a:rPr lang="en-US" baseline="0" dirty="0" smtClean="0"/>
              <a:t> to the Encounter screen.  You will select the encounter you wish to print the visit summary for.  Highlight the encounter and select OK.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if launched from the scheduling view, you will already have the encounter in context so you will not see this screen. </a:t>
            </a:r>
          </a:p>
          <a:p>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43</a:t>
            </a:fld>
            <a:endParaRPr lang="en-US"/>
          </a:p>
        </p:txBody>
      </p:sp>
    </p:spTree>
    <p:extLst>
      <p:ext uri="{BB962C8B-B14F-4D97-AF65-F5344CB8AC3E}">
        <p14:creationId xmlns:p14="http://schemas.microsoft.com/office/powerpoint/2010/main" val="22899776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then be brought to the Check Out Window.  </a:t>
            </a:r>
            <a:r>
              <a:rPr lang="en-US" baseline="0" dirty="0" smtClean="0"/>
              <a:t>At the top you see my user has the options to generate a Visit Summary and Immunization History.  </a:t>
            </a:r>
          </a:p>
          <a:p>
            <a:r>
              <a:rPr lang="en-US" baseline="0" dirty="0" smtClean="0"/>
              <a:t>At the bottom the footer buttons give you more options. </a:t>
            </a:r>
          </a:p>
          <a:p>
            <a:r>
              <a:rPr lang="en-US" baseline="0" dirty="0" smtClean="0"/>
              <a:t>-New appointment for the patient.</a:t>
            </a:r>
          </a:p>
          <a:p>
            <a:r>
              <a:rPr lang="en-US" baseline="0" dirty="0" smtClean="0"/>
              <a:t>-Schedule a hospital </a:t>
            </a:r>
            <a:r>
              <a:rPr lang="en-US" baseline="0" dirty="0" err="1" smtClean="0"/>
              <a:t>appt</a:t>
            </a:r>
            <a:r>
              <a:rPr lang="en-US" baseline="0" dirty="0" smtClean="0"/>
              <a:t> ( if your facility allows this), </a:t>
            </a:r>
          </a:p>
          <a:p>
            <a:r>
              <a:rPr lang="en-US" baseline="0" dirty="0" smtClean="0"/>
              <a:t>-Add patient education</a:t>
            </a:r>
          </a:p>
          <a:p>
            <a:r>
              <a:rPr lang="en-US" baseline="0" dirty="0" smtClean="0"/>
              <a:t>-Depending on your role/security you might have an option for future </a:t>
            </a:r>
            <a:r>
              <a:rPr lang="en-US" baseline="0" dirty="0" err="1" smtClean="0"/>
              <a:t>appts</a:t>
            </a:r>
            <a:r>
              <a:rPr lang="en-US" baseline="0" dirty="0" smtClean="0"/>
              <a:t>, cash drawer, send to portal, etc. </a:t>
            </a:r>
          </a:p>
          <a:p>
            <a:r>
              <a:rPr lang="en-US" baseline="0" dirty="0" smtClean="0"/>
              <a:t>-Print, Print Depart or Depart. (Depart Patient might be used in the case you send documents to the portal and do not have the need to print them.</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44</a:t>
            </a:fld>
            <a:endParaRPr lang="en-US"/>
          </a:p>
        </p:txBody>
      </p:sp>
    </p:spTree>
    <p:extLst>
      <p:ext uri="{BB962C8B-B14F-4D97-AF65-F5344CB8AC3E}">
        <p14:creationId xmlns:p14="http://schemas.microsoft.com/office/powerpoint/2010/main" val="39390855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the screen</a:t>
            </a:r>
            <a:r>
              <a:rPr lang="en-US" baseline="0" dirty="0" smtClean="0"/>
              <a:t> comes up when choosing to schedule a new practice appointment.  After selecting the appropriate options you will be launched into the PATIENT scheduler desktop. </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45</a:t>
            </a:fld>
            <a:endParaRPr lang="en-US"/>
          </a:p>
        </p:txBody>
      </p:sp>
    </p:spTree>
    <p:extLst>
      <p:ext uri="{BB962C8B-B14F-4D97-AF65-F5344CB8AC3E}">
        <p14:creationId xmlns:p14="http://schemas.microsoft.com/office/powerpoint/2010/main" val="15155502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view of the screen that</a:t>
            </a:r>
            <a:r>
              <a:rPr lang="en-US" baseline="0" dirty="0" smtClean="0"/>
              <a:t> pops up when selecting to add Patient Education.  Here I have chosen an education item to be added to the documents to be printed for this patient.  As you can see the item was added to the list of check out material.  </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46</a:t>
            </a:fld>
            <a:endParaRPr lang="en-US"/>
          </a:p>
        </p:txBody>
      </p:sp>
    </p:spTree>
    <p:extLst>
      <p:ext uri="{BB962C8B-B14F-4D97-AF65-F5344CB8AC3E}">
        <p14:creationId xmlns:p14="http://schemas.microsoft.com/office/powerpoint/2010/main" val="257125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select print you will be presented with a print</a:t>
            </a:r>
            <a:r>
              <a:rPr lang="en-US" baseline="0" dirty="0" smtClean="0"/>
              <a:t> destination box.  You can select your printer click ok, and print your documents.  You can also Preview the documents before printer if needed.  You will get the documents on your desktop and the MEDITECH document manager window.  Within this window is an option to print also.  From here it will print to your local/default printer. </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47</a:t>
            </a:fld>
            <a:endParaRPr lang="en-US"/>
          </a:p>
        </p:txBody>
      </p:sp>
    </p:spTree>
    <p:extLst>
      <p:ext uri="{BB962C8B-B14F-4D97-AF65-F5344CB8AC3E}">
        <p14:creationId xmlns:p14="http://schemas.microsoft.com/office/powerpoint/2010/main" val="40240012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ea typeface="ＭＳ Ｐゴシック" panose="020B0600070205080204" pitchFamily="34" charset="-128"/>
              </a:rPr>
              <a:t>This</a:t>
            </a:r>
            <a:r>
              <a:rPr lang="en-US" altLang="en-US" baseline="0" dirty="0" smtClean="0">
                <a:latin typeface="Arial" panose="020B0604020202020204" pitchFamily="34" charset="0"/>
                <a:ea typeface="ＭＳ Ｐゴシック" panose="020B0600070205080204" pitchFamily="34" charset="-128"/>
              </a:rPr>
              <a:t> brings us to the conclusion of our Webcast on MEDITECH MPM 101.. We will leave the Q &amp; A panel open for a few more moments for questions.  The slides from today’s presentation along with any questions and answers will be available on the </a:t>
            </a:r>
            <a:r>
              <a:rPr lang="en-US" altLang="en-US" baseline="0" dirty="0" err="1" smtClean="0">
                <a:latin typeface="Arial" panose="020B0604020202020204" pitchFamily="34" charset="0"/>
                <a:ea typeface="ＭＳ Ｐゴシック" panose="020B0600070205080204" pitchFamily="34" charset="-128"/>
              </a:rPr>
              <a:t>galen</a:t>
            </a:r>
            <a:r>
              <a:rPr lang="en-US" altLang="en-US" baseline="0" dirty="0" smtClean="0">
                <a:latin typeface="Arial" panose="020B0604020202020204" pitchFamily="34" charset="0"/>
                <a:ea typeface="ＭＳ Ｐゴシック" panose="020B0600070205080204" pitchFamily="34" charset="-128"/>
              </a:rPr>
              <a:t> wiki within the next few days.   It looks like we have a couple of questions that have come in.</a:t>
            </a:r>
          </a:p>
          <a:p>
            <a:endParaRPr lang="en-US" altLang="en-US" baseline="0" dirty="0" smtClean="0">
              <a:latin typeface="Arial" panose="020B0604020202020204" pitchFamily="34" charset="0"/>
              <a:ea typeface="ＭＳ Ｐゴシック" panose="020B0600070205080204" pitchFamily="34" charset="-128"/>
            </a:endParaRPr>
          </a:p>
          <a:p>
            <a:endParaRPr lang="en-US" sz="1200" kern="1200" dirty="0" smtClean="0">
              <a:solidFill>
                <a:schemeClr val="tx1"/>
              </a:solidFill>
              <a:effectLst/>
              <a:latin typeface="Arial" charset="0"/>
              <a:ea typeface="ＭＳ Ｐゴシック" charset="-128"/>
              <a:cs typeface="ＭＳ Ｐゴシック" charset="-128"/>
            </a:endParaRPr>
          </a:p>
          <a:p>
            <a:endParaRPr lang="en-US" sz="1200" kern="1200" dirty="0" smtClean="0">
              <a:solidFill>
                <a:schemeClr val="tx1"/>
              </a:solidFill>
              <a:effectLst/>
              <a:latin typeface="Arial" charset="0"/>
              <a:ea typeface="ＭＳ Ｐゴシック" charset="-128"/>
              <a:cs typeface="ＭＳ Ｐゴシック" charset="-128"/>
            </a:endParaRPr>
          </a:p>
          <a:p>
            <a:r>
              <a:rPr lang="en-US" altLang="en-US" baseline="0" dirty="0" smtClean="0">
                <a:latin typeface="Arial" panose="020B0604020202020204" pitchFamily="34" charset="0"/>
                <a:ea typeface="ＭＳ Ｐゴシック" panose="020B0600070205080204" pitchFamily="34" charset="-128"/>
              </a:rPr>
              <a:t>Looks like that is it for questions. We will leave the Q and A panel open for a few more moments to capture any additional questions.</a:t>
            </a:r>
          </a:p>
          <a:p>
            <a:r>
              <a:rPr lang="en-US" altLang="en-US" baseline="0" dirty="0" smtClean="0">
                <a:latin typeface="Arial" panose="020B0604020202020204" pitchFamily="34" charset="0"/>
                <a:ea typeface="ＭＳ Ｐゴシック" panose="020B0600070205080204" pitchFamily="34" charset="-128"/>
              </a:rPr>
              <a:t>We would like to Thank you all for your time today and wish you all  a fantastic weekend!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B4F03DB-23BF-4DBC-824F-A1356AE3AFC2}" type="slidenum">
              <a:rPr lang="en-US" smtClean="0"/>
              <a:t>48</a:t>
            </a:fld>
            <a:endParaRPr lang="en-US"/>
          </a:p>
        </p:txBody>
      </p:sp>
    </p:spTree>
    <p:extLst>
      <p:ext uri="{BB962C8B-B14F-4D97-AF65-F5344CB8AC3E}">
        <p14:creationId xmlns:p14="http://schemas.microsoft.com/office/powerpoint/2010/main" val="2132569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background information on MEDITECH</a:t>
            </a:r>
            <a:r>
              <a:rPr lang="en-US" baseline="0" dirty="0" smtClean="0"/>
              <a:t> and MPM for those of you who are either new to MEDITECH or just may not have had this information</a:t>
            </a:r>
          </a:p>
          <a:p>
            <a:r>
              <a:rPr lang="en-US" b="1" dirty="0" smtClean="0"/>
              <a:t>Also know as- </a:t>
            </a:r>
            <a:r>
              <a:rPr lang="en-US" dirty="0" smtClean="0"/>
              <a:t>Medical Information Technology Inc.  </a:t>
            </a:r>
            <a:r>
              <a:rPr lang="en-US" b="0" dirty="0" smtClean="0"/>
              <a:t>MEDITECH was </a:t>
            </a:r>
            <a:r>
              <a:rPr lang="en-US" dirty="0" smtClean="0"/>
              <a:t>founded </a:t>
            </a:r>
            <a:r>
              <a:rPr lang="en-US" baseline="0" dirty="0" smtClean="0"/>
              <a:t>in 1969. It is a </a:t>
            </a:r>
            <a:r>
              <a:rPr lang="en-US" dirty="0" smtClean="0"/>
              <a:t>Massachusetts</a:t>
            </a:r>
            <a:r>
              <a:rPr lang="en-US" baseline="0" dirty="0" smtClean="0"/>
              <a:t> based medical software and service company. T</a:t>
            </a:r>
            <a:r>
              <a:rPr lang="en-US" dirty="0" smtClean="0"/>
              <a:t>he organizations they serve include Physician Practices, Ambulatory Care Centers, Acute Care Hospitals. Long Term</a:t>
            </a:r>
            <a:r>
              <a:rPr lang="en-US" baseline="0" dirty="0" smtClean="0"/>
              <a:t> Care Facilities and Home Health</a:t>
            </a:r>
            <a:r>
              <a:rPr lang="en-US" dirty="0" smtClean="0"/>
              <a:t>. MEDITECH</a:t>
            </a:r>
            <a:r>
              <a:rPr lang="en-US" baseline="0" dirty="0" smtClean="0"/>
              <a:t> customers are located in several different countries </a:t>
            </a:r>
            <a:r>
              <a:rPr lang="en-US" dirty="0" smtClean="0"/>
              <a:t>with most customers located in the United States, Canada, and the United Kingdom.</a:t>
            </a:r>
          </a:p>
          <a:p>
            <a:r>
              <a:rPr lang="en-US" b="1" baseline="0" dirty="0" smtClean="0"/>
              <a:t>As you can imagine MEDITECH offers many types of software including</a:t>
            </a:r>
            <a:r>
              <a:rPr lang="en-US" baseline="0" dirty="0" smtClean="0"/>
              <a:t>: </a:t>
            </a:r>
          </a:p>
          <a:p>
            <a:r>
              <a:rPr lang="en-US" b="1" dirty="0" smtClean="0"/>
              <a:t>Health Information Management, Revenue Cycle,, Emergency Department Management, </a:t>
            </a:r>
            <a:r>
              <a:rPr lang="en-US" dirty="0" smtClean="0"/>
              <a:t>Cost Accounting, </a:t>
            </a:r>
            <a:r>
              <a:rPr lang="en-US" b="1" dirty="0" smtClean="0"/>
              <a:t>Data Repository, </a:t>
            </a:r>
            <a:r>
              <a:rPr lang="en-US" dirty="0" smtClean="0"/>
              <a:t>General Accounting, Human Resource Planning, Supply Chain Management, Operating Room Management, Patient Discharge Instructions</a:t>
            </a:r>
            <a:r>
              <a:rPr lang="en-US" b="1" dirty="0" smtClean="0"/>
              <a:t>, Long Term Care Solutions</a:t>
            </a:r>
            <a:r>
              <a:rPr lang="en-US" dirty="0" smtClean="0"/>
              <a:t>, </a:t>
            </a:r>
            <a:r>
              <a:rPr lang="en-US" b="1" dirty="0" smtClean="0"/>
              <a:t>Behavioral Health Solutions</a:t>
            </a:r>
            <a:r>
              <a:rPr lang="en-US" dirty="0" smtClean="0"/>
              <a:t>, and </a:t>
            </a:r>
            <a:r>
              <a:rPr lang="en-US" b="1" dirty="0" smtClean="0"/>
              <a:t>Home Health Solutions</a:t>
            </a:r>
            <a:r>
              <a:rPr lang="en-US" dirty="0" smtClean="0"/>
              <a:t>.</a:t>
            </a:r>
            <a:r>
              <a:rPr lang="en-US" baseline="30000" dirty="0" smtClean="0">
                <a:effectLst/>
              </a:rPr>
              <a:t>  </a:t>
            </a:r>
            <a:r>
              <a:rPr lang="en-US" baseline="0" dirty="0" smtClean="0">
                <a:effectLst/>
              </a:rPr>
              <a:t>  AND THE LIST GOES ON.  </a:t>
            </a:r>
          </a:p>
          <a:p>
            <a:endParaRPr lang="en-US" dirty="0" smtClean="0"/>
          </a:p>
          <a:p>
            <a:r>
              <a:rPr lang="en-US" dirty="0" smtClean="0"/>
              <a:t> In 2000 and 2001 MEDITECH invested in LSS Data</a:t>
            </a:r>
            <a:r>
              <a:rPr lang="en-US" baseline="0" dirty="0" smtClean="0"/>
              <a:t> Systems </a:t>
            </a:r>
            <a:r>
              <a:rPr lang="en-US" dirty="0" smtClean="0"/>
              <a:t>and in February 2011, acquired complete ownership. In 2000, both the practice management product and ambulatory EMR were incorporated into a suite of applications for physician practices called the </a:t>
            </a:r>
            <a:r>
              <a:rPr lang="en-US" b="1" dirty="0" smtClean="0"/>
              <a:t>Medical and Practice Management </a:t>
            </a:r>
            <a:r>
              <a:rPr lang="en-US" dirty="0" smtClean="0"/>
              <a:t>(</a:t>
            </a:r>
            <a:r>
              <a:rPr lang="en-US" b="1" dirty="0" smtClean="0"/>
              <a:t>MPM</a:t>
            </a:r>
            <a:r>
              <a:rPr lang="en-US" dirty="0" smtClean="0"/>
              <a:t>) Suite.</a:t>
            </a:r>
            <a:r>
              <a:rPr lang="en-US" baseline="30000" dirty="0" smtClean="0">
                <a:hlinkClick r:id="rId3"/>
              </a:rPr>
              <a:t>[5]</a:t>
            </a:r>
            <a:r>
              <a:rPr lang="en-US" dirty="0" smtClean="0"/>
              <a:t> In addition to LSS's physician billing, practice management application (PBR) and Electronic Ambulatory Record (EAR), the suite meshes together applications jointly developed with MEDITECH, including scheduling, order management, scanning and a web-based patient portal.</a:t>
            </a:r>
          </a:p>
          <a:p>
            <a:r>
              <a:rPr lang="en-US" baseline="0" dirty="0" smtClean="0">
                <a:effectLst/>
              </a:rPr>
              <a:t>Today we will be focusing mainly on MPM.</a:t>
            </a:r>
          </a:p>
          <a:p>
            <a:r>
              <a:rPr lang="en-US" b="0" baseline="0" dirty="0" smtClean="0">
                <a:effectLst/>
              </a:rPr>
              <a:t>Similar to other EHRS, Meditech also has a user group…</a:t>
            </a:r>
            <a:r>
              <a:rPr lang="en-US" b="1" baseline="0" dirty="0" smtClean="0">
                <a:effectLst/>
              </a:rPr>
              <a:t>  MUSE</a:t>
            </a:r>
            <a:r>
              <a:rPr lang="en-US" baseline="0" dirty="0" smtClean="0">
                <a:effectLst/>
              </a:rPr>
              <a:t> (Medical Users Software Exchange) is the largest independent MEDITECH user group that provides networking, education and training for MEDITECH organizations.   </a:t>
            </a:r>
            <a:r>
              <a:rPr lang="en-US" b="1" baseline="0" dirty="0" smtClean="0">
                <a:effectLst/>
              </a:rPr>
              <a:t>The MUSE website can be found </a:t>
            </a:r>
            <a:r>
              <a:rPr lang="en-US" baseline="0" dirty="0" smtClean="0">
                <a:effectLst/>
              </a:rPr>
              <a:t>at www.museweb.org </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5</a:t>
            </a:fld>
            <a:endParaRPr lang="en-US"/>
          </a:p>
        </p:txBody>
      </p:sp>
    </p:spTree>
    <p:extLst>
      <p:ext uri="{BB962C8B-B14F-4D97-AF65-F5344CB8AC3E}">
        <p14:creationId xmlns:p14="http://schemas.microsoft.com/office/powerpoint/2010/main" val="397684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brief review on the interoperability between the MEDITECH outpatient and inpatient EHR</a:t>
            </a:r>
            <a:r>
              <a:rPr lang="en-US" baseline="0" dirty="0" smtClean="0"/>
              <a:t>. To access the inpatient record from the outpatient chart, the user needs to select the “</a:t>
            </a:r>
            <a:r>
              <a:rPr lang="en-US" b="1" baseline="0" dirty="0" smtClean="0"/>
              <a:t>Other Chart</a:t>
            </a:r>
            <a:r>
              <a:rPr lang="en-US" baseline="0" dirty="0" smtClean="0"/>
              <a:t>” button from within the Table of Contents.  This will open up the inpatient chart.  One thing to remember, a user does need to be granted access to the inpatient record to use this functionality.  </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6</a:t>
            </a:fld>
            <a:endParaRPr lang="en-US"/>
          </a:p>
        </p:txBody>
      </p:sp>
    </p:spTree>
    <p:extLst>
      <p:ext uri="{BB962C8B-B14F-4D97-AF65-F5344CB8AC3E}">
        <p14:creationId xmlns:p14="http://schemas.microsoft.com/office/powerpoint/2010/main" val="670703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what type of</a:t>
            </a:r>
            <a:r>
              <a:rPr lang="en-US" baseline="0" dirty="0" smtClean="0"/>
              <a:t> inpatient encounters have occurred, we can review all available patient information including Orders, Results, Documentation, Clinical data, Vital Signs and even that patients Input and Output if documented.  This functionality provides physicians with the ability to easily obtain patient information without having to go in and out of separate systems or even more time consuming, have support staff call the hospital to have the information faxed to the office.</a:t>
            </a:r>
          </a:p>
          <a:p>
            <a:endParaRPr lang="en-US" baseline="0" dirty="0" smtClean="0"/>
          </a:p>
          <a:p>
            <a:r>
              <a:rPr lang="en-US" baseline="0" dirty="0" smtClean="0"/>
              <a:t>Next we will go thru an outpatient office encounter.  We will start at the very beginning with the scheduling of appointments and navigating the scheduler’s desktop, heading into check in, going thru intake and the physician exam, and finishing with check out.  I’m going to hand things over to Kim to begin our process.</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7</a:t>
            </a:fld>
            <a:endParaRPr lang="en-US"/>
          </a:p>
        </p:txBody>
      </p:sp>
    </p:spTree>
    <p:extLst>
      <p:ext uri="{BB962C8B-B14F-4D97-AF65-F5344CB8AC3E}">
        <p14:creationId xmlns:p14="http://schemas.microsoft.com/office/powerpoint/2010/main" val="2712345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Administrative Menu, select Scheduling, MPM Scheduler Desktop.</a:t>
            </a:r>
          </a:p>
          <a:p>
            <a:r>
              <a:rPr lang="en-US" baseline="0" dirty="0" smtClean="0"/>
              <a:t>Depending which menu option you have chosen on the right, your screen and the options on each screen will change somewhat. </a:t>
            </a:r>
          </a:p>
          <a:p>
            <a:r>
              <a:rPr lang="en-US" baseline="0" dirty="0" smtClean="0"/>
              <a:t>On the Patient Screen as shown here, you can search for a patient, see the past and future appointments, review patient demographics, detailed appointment information for appointment highlighted, Insurance and which provider that appointment is scheduled with. </a:t>
            </a:r>
          </a:p>
          <a:p>
            <a:endParaRPr lang="en-US" baseline="0" dirty="0" smtClean="0"/>
          </a:p>
          <a:p>
            <a:r>
              <a:rPr lang="en-US" baseline="0" dirty="0" smtClean="0"/>
              <a:t>Display – allows you to change the date range and appt. status, resources, appt. type and registration status for your search.</a:t>
            </a:r>
          </a:p>
          <a:p>
            <a:r>
              <a:rPr lang="en-US" baseline="0" dirty="0" smtClean="0"/>
              <a:t>Letters / Forms – allows you to print, spool/queue, or delete letters and forms for the selected appointment or meeting.</a:t>
            </a:r>
          </a:p>
          <a:p>
            <a:r>
              <a:rPr lang="en-US" baseline="0" dirty="0" smtClean="0"/>
              <a:t>Encounter Form – generate an encounter form for the highlighted appointment.  </a:t>
            </a:r>
          </a:p>
          <a:p>
            <a:r>
              <a:rPr lang="en-US" baseline="0" dirty="0" smtClean="0"/>
              <a:t>Change Status – change the status of the appointment</a:t>
            </a:r>
          </a:p>
          <a:p>
            <a:r>
              <a:rPr lang="en-US" baseline="0" dirty="0" smtClean="0"/>
              <a:t>Duplicate – Create a duplicate of the highlighted appointment or meeting.  Keeps the same appointment type, visit reason and resource.  </a:t>
            </a:r>
          </a:p>
          <a:p>
            <a:r>
              <a:rPr lang="en-US" baseline="0" dirty="0" smtClean="0"/>
              <a:t>Follow Up – Create a follow up appointment for the highlighted appointment.  You can change the appointment type.</a:t>
            </a:r>
          </a:p>
          <a:p>
            <a:r>
              <a:rPr lang="en-US" baseline="0" dirty="0" smtClean="0"/>
              <a:t>Times </a:t>
            </a:r>
            <a:r>
              <a:rPr lang="en-US" baseline="0" dirty="0" smtClean="0"/>
              <a:t>–  Record times for the appointment, including when the patient arrives and departs.</a:t>
            </a:r>
          </a:p>
          <a:p>
            <a:r>
              <a:rPr lang="en-US" baseline="0" dirty="0" smtClean="0"/>
              <a:t>Alerts –  Enter/Edit patient specific alerts.  </a:t>
            </a:r>
          </a:p>
          <a:p>
            <a:r>
              <a:rPr lang="en-US" baseline="0" dirty="0" smtClean="0"/>
              <a:t>Health </a:t>
            </a:r>
            <a:r>
              <a:rPr lang="en-US" baseline="0" dirty="0" err="1" smtClean="0"/>
              <a:t>Maint</a:t>
            </a:r>
            <a:r>
              <a:rPr lang="en-US" baseline="0" dirty="0" smtClean="0"/>
              <a:t> – View the selected patient’s Health Maintenance and Disease Management Record</a:t>
            </a:r>
          </a:p>
          <a:p>
            <a:r>
              <a:rPr lang="en-US" baseline="0" dirty="0" smtClean="0"/>
              <a:t>Future </a:t>
            </a:r>
            <a:r>
              <a:rPr lang="en-US" baseline="0" dirty="0" err="1" smtClean="0"/>
              <a:t>Appts</a:t>
            </a:r>
            <a:r>
              <a:rPr lang="en-US" baseline="0" dirty="0" smtClean="0"/>
              <a:t> –  View the selected patient’s future appointments.  Even ordered procedures that have been placed via Ambulatory Order Management.</a:t>
            </a:r>
          </a:p>
          <a:p>
            <a:r>
              <a:rPr lang="en-US" baseline="0" dirty="0" err="1" smtClean="0"/>
              <a:t>Rvw</a:t>
            </a:r>
            <a:r>
              <a:rPr lang="en-US" baseline="0" dirty="0" smtClean="0"/>
              <a:t> </a:t>
            </a:r>
            <a:r>
              <a:rPr lang="en-US" baseline="0" dirty="0" err="1" smtClean="0"/>
              <a:t>Elig</a:t>
            </a:r>
            <a:r>
              <a:rPr lang="en-US" baseline="0" dirty="0" smtClean="0"/>
              <a:t> -  View the results of insurance and </a:t>
            </a:r>
            <a:r>
              <a:rPr lang="en-US" baseline="0" dirty="0" err="1" smtClean="0"/>
              <a:t>rx</a:t>
            </a:r>
            <a:r>
              <a:rPr lang="en-US" baseline="0" dirty="0" smtClean="0"/>
              <a:t> eligibility previously ran on patient.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8</a:t>
            </a:fld>
            <a:endParaRPr lang="en-US"/>
          </a:p>
        </p:txBody>
      </p:sp>
    </p:spTree>
    <p:extLst>
      <p:ext uri="{BB962C8B-B14F-4D97-AF65-F5344CB8AC3E}">
        <p14:creationId xmlns:p14="http://schemas.microsoft.com/office/powerpoint/2010/main" val="749714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practice view – </a:t>
            </a:r>
            <a:r>
              <a:rPr lang="en-US" baseline="0" dirty="0" smtClean="0"/>
              <a:t>Shows you all appointments schedule for a particular practice.  You have the option to include or exclude no-shows, canceled, pending, booked, or attended appointments.  When an appointment is highlighted the Visit Reason, </a:t>
            </a:r>
            <a:r>
              <a:rPr lang="en-US" baseline="0" dirty="0" err="1" smtClean="0"/>
              <a:t>Appt</a:t>
            </a:r>
            <a:r>
              <a:rPr lang="en-US" baseline="0" dirty="0" smtClean="0"/>
              <a:t> Confirmation, and any visit comments will show. (Click)</a:t>
            </a:r>
          </a:p>
          <a:p>
            <a:r>
              <a:rPr lang="en-US" baseline="0" dirty="0" smtClean="0"/>
              <a:t>The footer buttons are pretty similar to the previous screen with exception of the Quick Find.  This lets you pinpoint a patient on the days schedule without scrolling through all appointments.  Come in handy for large sites. </a:t>
            </a:r>
          </a:p>
          <a:p>
            <a:r>
              <a:rPr lang="en-US" dirty="0" smtClean="0"/>
              <a:t>Again, depending</a:t>
            </a:r>
            <a:r>
              <a:rPr lang="en-US" baseline="0" dirty="0" smtClean="0"/>
              <a:t> on your version and build your options might vary slightly.</a:t>
            </a:r>
            <a:endParaRPr lang="en-US" dirty="0"/>
          </a:p>
        </p:txBody>
      </p:sp>
      <p:sp>
        <p:nvSpPr>
          <p:cNvPr id="4" name="Slide Number Placeholder 3"/>
          <p:cNvSpPr>
            <a:spLocks noGrp="1"/>
          </p:cNvSpPr>
          <p:nvPr>
            <p:ph type="sldNum" sz="quarter" idx="10"/>
          </p:nvPr>
        </p:nvSpPr>
        <p:spPr/>
        <p:txBody>
          <a:bodyPr/>
          <a:lstStyle/>
          <a:p>
            <a:pPr>
              <a:defRPr/>
            </a:pPr>
            <a:fld id="{10020CA4-8F23-4F83-80B4-DB583EB48531}" type="slidenum">
              <a:rPr lang="en-US" smtClean="0"/>
              <a:pPr>
                <a:defRPr/>
              </a:pPr>
              <a:t>9</a:t>
            </a:fld>
            <a:endParaRPr lang="en-US"/>
          </a:p>
        </p:txBody>
      </p:sp>
    </p:spTree>
    <p:extLst>
      <p:ext uri="{BB962C8B-B14F-4D97-AF65-F5344CB8AC3E}">
        <p14:creationId xmlns:p14="http://schemas.microsoft.com/office/powerpoint/2010/main" val="59086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6B015E-007E-41FC-B3FC-1919FED7D503}"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A809B-0F74-40E6-9114-05301F3A75CF}" type="slidenum">
              <a:rPr lang="en-US" smtClean="0"/>
              <a:t>‹#›</a:t>
            </a:fld>
            <a:endParaRPr lang="en-US"/>
          </a:p>
        </p:txBody>
      </p:sp>
    </p:spTree>
    <p:extLst>
      <p:ext uri="{BB962C8B-B14F-4D97-AF65-F5344CB8AC3E}">
        <p14:creationId xmlns:p14="http://schemas.microsoft.com/office/powerpoint/2010/main" val="388749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6B015E-007E-41FC-B3FC-1919FED7D503}"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A809B-0F74-40E6-9114-05301F3A75CF}" type="slidenum">
              <a:rPr lang="en-US" smtClean="0"/>
              <a:t>‹#›</a:t>
            </a:fld>
            <a:endParaRPr lang="en-US"/>
          </a:p>
        </p:txBody>
      </p:sp>
    </p:spTree>
    <p:extLst>
      <p:ext uri="{BB962C8B-B14F-4D97-AF65-F5344CB8AC3E}">
        <p14:creationId xmlns:p14="http://schemas.microsoft.com/office/powerpoint/2010/main" val="3047270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6B015E-007E-41FC-B3FC-1919FED7D503}"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A809B-0F74-40E6-9114-05301F3A75CF}" type="slidenum">
              <a:rPr lang="en-US" smtClean="0"/>
              <a:t>‹#›</a:t>
            </a:fld>
            <a:endParaRPr lang="en-US"/>
          </a:p>
        </p:txBody>
      </p:sp>
    </p:spTree>
    <p:extLst>
      <p:ext uri="{BB962C8B-B14F-4D97-AF65-F5344CB8AC3E}">
        <p14:creationId xmlns:p14="http://schemas.microsoft.com/office/powerpoint/2010/main" val="3149633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7" name="Picture 6" descr="galen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9728" y="349827"/>
            <a:ext cx="2097149" cy="385605"/>
          </a:xfrm>
          <a:prstGeom prst="rect">
            <a:avLst/>
          </a:prstGeom>
        </p:spPr>
      </p:pic>
      <p:sp>
        <p:nvSpPr>
          <p:cNvPr id="10" name="Rectangle 9"/>
          <p:cNvSpPr/>
          <p:nvPr userDrawn="1"/>
        </p:nvSpPr>
        <p:spPr>
          <a:xfrm>
            <a:off x="7890934" y="6491080"/>
            <a:ext cx="3888569" cy="230832"/>
          </a:xfrm>
          <a:prstGeom prst="rect">
            <a:avLst/>
          </a:prstGeom>
        </p:spPr>
        <p:txBody>
          <a:bodyPr wrap="square">
            <a:spAutoFit/>
          </a:bodyPr>
          <a:lstStyle/>
          <a:p>
            <a:pPr algn="r"/>
            <a:r>
              <a:rPr lang="en-US" sz="900" dirty="0" smtClean="0">
                <a:solidFill>
                  <a:srgbClr val="0068AD"/>
                </a:solidFill>
                <a:latin typeface="Helvetica"/>
                <a:cs typeface="Helvetica"/>
              </a:rPr>
              <a:t>Confidential © 2014 Galen Healthcare Solutions</a:t>
            </a:r>
            <a:endParaRPr lang="en-US" sz="900" dirty="0">
              <a:solidFill>
                <a:srgbClr val="0068AD"/>
              </a:solidFill>
            </a:endParaRPr>
          </a:p>
        </p:txBody>
      </p:sp>
      <p:pic>
        <p:nvPicPr>
          <p:cNvPr id="11" name="Picture 10" descr="ghs_logo_NEW.jpg"/>
          <p:cNvPicPr>
            <a:picLocks noChangeAspect="1"/>
          </p:cNvPicPr>
          <p:nvPr userDrawn="1"/>
        </p:nvPicPr>
        <p:blipFill>
          <a:blip r:embed="rId3"/>
          <a:stretch>
            <a:fillRect/>
          </a:stretch>
        </p:blipFill>
        <p:spPr>
          <a:xfrm>
            <a:off x="9599728" y="354111"/>
            <a:ext cx="2092915" cy="373930"/>
          </a:xfrm>
          <a:prstGeom prst="rect">
            <a:avLst/>
          </a:prstGeom>
        </p:spPr>
      </p:pic>
      <p:sp>
        <p:nvSpPr>
          <p:cNvPr id="12" name="Rectangle 11"/>
          <p:cNvSpPr/>
          <p:nvPr userDrawn="1"/>
        </p:nvSpPr>
        <p:spPr>
          <a:xfrm>
            <a:off x="0" y="0"/>
            <a:ext cx="12192000" cy="997940"/>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3" name="Picture 12" descr="galen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9728" y="304466"/>
            <a:ext cx="2097149" cy="385605"/>
          </a:xfrm>
          <a:prstGeom prst="rect">
            <a:avLst/>
          </a:prstGeom>
        </p:spPr>
      </p:pic>
      <p:sp>
        <p:nvSpPr>
          <p:cNvPr id="15" name="TextBox 14"/>
          <p:cNvSpPr txBox="1"/>
          <p:nvPr userDrawn="1"/>
        </p:nvSpPr>
        <p:spPr>
          <a:xfrm>
            <a:off x="1186088" y="311196"/>
            <a:ext cx="9270573" cy="369332"/>
          </a:xfrm>
          <a:prstGeom prst="rect">
            <a:avLst/>
          </a:prstGeom>
          <a:noFill/>
        </p:spPr>
        <p:txBody>
          <a:bodyPr wrap="square" rtlCol="0">
            <a:spAutoFit/>
          </a:bodyPr>
          <a:lstStyle/>
          <a:p>
            <a:r>
              <a:rPr lang="en-US" sz="1800" spc="80" dirty="0" smtClean="0">
                <a:solidFill>
                  <a:schemeClr val="bg1"/>
                </a:solidFill>
                <a:latin typeface="Futura Std Light"/>
                <a:cs typeface="Futura Std Light"/>
              </a:rPr>
              <a:t>SOLVING FOR TODAY. PREPARING FOR TOMORROW.</a:t>
            </a:r>
            <a:endParaRPr lang="en-US" sz="1800" spc="80" dirty="0">
              <a:solidFill>
                <a:schemeClr val="bg1"/>
              </a:solidFill>
              <a:latin typeface="Theinhardt Regular"/>
              <a:cs typeface="Theinhardt Regular"/>
            </a:endParaRPr>
          </a:p>
        </p:txBody>
      </p:sp>
      <p:sp>
        <p:nvSpPr>
          <p:cNvPr id="18" name="Content Placeholder 17"/>
          <p:cNvSpPr>
            <a:spLocks noGrp="1"/>
          </p:cNvSpPr>
          <p:nvPr>
            <p:ph sz="quarter" idx="10"/>
          </p:nvPr>
        </p:nvSpPr>
        <p:spPr>
          <a:xfrm>
            <a:off x="606586" y="1446825"/>
            <a:ext cx="10987617" cy="4729162"/>
          </a:xfrm>
        </p:spPr>
        <p:txBody>
          <a:bodyPr/>
          <a:lstStyle>
            <a:lvl1pPr>
              <a:buClr>
                <a:srgbClr val="15539B"/>
              </a:buClr>
              <a:buFont typeface="Wingdings" charset="2"/>
              <a:buNone/>
              <a:defRPr b="1">
                <a:solidFill>
                  <a:srgbClr val="15539B"/>
                </a:solidFill>
                <a:latin typeface="Helvetica"/>
                <a:cs typeface="Helvetica"/>
              </a:defRPr>
            </a:lvl1pPr>
            <a:lvl2pPr>
              <a:buClr>
                <a:srgbClr val="15539B"/>
              </a:buClr>
              <a:buFont typeface="Wingdings" charset="2"/>
              <a:buChar char="§"/>
              <a:defRPr>
                <a:solidFill>
                  <a:srgbClr val="15539B"/>
                </a:solidFill>
                <a:latin typeface="Helvetica"/>
                <a:cs typeface="Helvetica"/>
              </a:defRPr>
            </a:lvl2pPr>
            <a:lvl3pPr>
              <a:buClr>
                <a:srgbClr val="15539B"/>
              </a:buClr>
              <a:buFont typeface="Arial"/>
              <a:buChar char="•"/>
              <a:defRPr>
                <a:solidFill>
                  <a:srgbClr val="15539B"/>
                </a:solidFill>
                <a:latin typeface="Helvetica"/>
                <a:cs typeface="Helvetica"/>
              </a:defRPr>
            </a:lvl3pPr>
            <a:lvl4pPr>
              <a:buClr>
                <a:srgbClr val="15539B"/>
              </a:buClr>
              <a:buFont typeface="Courier New"/>
              <a:buChar char="o"/>
              <a:defRPr>
                <a:solidFill>
                  <a:srgbClr val="15539B"/>
                </a:solidFill>
                <a:latin typeface="Helvetica"/>
                <a:cs typeface="Helvetica"/>
              </a:defRPr>
            </a:lvl4pPr>
            <a:lvl5pPr>
              <a:buClr>
                <a:srgbClr val="15539B"/>
              </a:buClr>
              <a:buFont typeface="Arial"/>
              <a:buChar char="•"/>
              <a:defRPr>
                <a:solidFill>
                  <a:srgbClr val="15539B"/>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378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6B015E-007E-41FC-B3FC-1919FED7D503}"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A809B-0F74-40E6-9114-05301F3A75CF}" type="slidenum">
              <a:rPr lang="en-US" smtClean="0"/>
              <a:t>‹#›</a:t>
            </a:fld>
            <a:endParaRPr lang="en-US"/>
          </a:p>
        </p:txBody>
      </p:sp>
    </p:spTree>
    <p:extLst>
      <p:ext uri="{BB962C8B-B14F-4D97-AF65-F5344CB8AC3E}">
        <p14:creationId xmlns:p14="http://schemas.microsoft.com/office/powerpoint/2010/main" val="70157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6B015E-007E-41FC-B3FC-1919FED7D503}"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A809B-0F74-40E6-9114-05301F3A75CF}" type="slidenum">
              <a:rPr lang="en-US" smtClean="0"/>
              <a:t>‹#›</a:t>
            </a:fld>
            <a:endParaRPr lang="en-US"/>
          </a:p>
        </p:txBody>
      </p:sp>
    </p:spTree>
    <p:extLst>
      <p:ext uri="{BB962C8B-B14F-4D97-AF65-F5344CB8AC3E}">
        <p14:creationId xmlns:p14="http://schemas.microsoft.com/office/powerpoint/2010/main" val="227289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6B015E-007E-41FC-B3FC-1919FED7D503}" type="datetimeFigureOut">
              <a:rPr lang="en-US" smtClean="0"/>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A809B-0F74-40E6-9114-05301F3A75CF}" type="slidenum">
              <a:rPr lang="en-US" smtClean="0"/>
              <a:t>‹#›</a:t>
            </a:fld>
            <a:endParaRPr lang="en-US"/>
          </a:p>
        </p:txBody>
      </p:sp>
    </p:spTree>
    <p:extLst>
      <p:ext uri="{BB962C8B-B14F-4D97-AF65-F5344CB8AC3E}">
        <p14:creationId xmlns:p14="http://schemas.microsoft.com/office/powerpoint/2010/main" val="1410327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6B015E-007E-41FC-B3FC-1919FED7D503}" type="datetimeFigureOut">
              <a:rPr lang="en-US" smtClean="0"/>
              <a:t>7/30/2015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A809B-0F74-40E6-9114-05301F3A75CF}" type="slidenum">
              <a:rPr lang="en-US" smtClean="0"/>
              <a:t>‹#›</a:t>
            </a:fld>
            <a:endParaRPr lang="en-US"/>
          </a:p>
        </p:txBody>
      </p:sp>
    </p:spTree>
    <p:extLst>
      <p:ext uri="{BB962C8B-B14F-4D97-AF65-F5344CB8AC3E}">
        <p14:creationId xmlns:p14="http://schemas.microsoft.com/office/powerpoint/2010/main" val="260498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6B015E-007E-41FC-B3FC-1919FED7D503}" type="datetimeFigureOut">
              <a:rPr lang="en-US" smtClean="0"/>
              <a:t>7/30/2015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A809B-0F74-40E6-9114-05301F3A75CF}" type="slidenum">
              <a:rPr lang="en-US" smtClean="0"/>
              <a:t>‹#›</a:t>
            </a:fld>
            <a:endParaRPr lang="en-US"/>
          </a:p>
        </p:txBody>
      </p:sp>
    </p:spTree>
    <p:extLst>
      <p:ext uri="{BB962C8B-B14F-4D97-AF65-F5344CB8AC3E}">
        <p14:creationId xmlns:p14="http://schemas.microsoft.com/office/powerpoint/2010/main" val="227722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B015E-007E-41FC-B3FC-1919FED7D503}" type="datetimeFigureOut">
              <a:rPr lang="en-US" smtClean="0"/>
              <a:t>7/30/2015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A809B-0F74-40E6-9114-05301F3A75CF}" type="slidenum">
              <a:rPr lang="en-US" smtClean="0"/>
              <a:t>‹#›</a:t>
            </a:fld>
            <a:endParaRPr lang="en-US"/>
          </a:p>
        </p:txBody>
      </p:sp>
    </p:spTree>
    <p:extLst>
      <p:ext uri="{BB962C8B-B14F-4D97-AF65-F5344CB8AC3E}">
        <p14:creationId xmlns:p14="http://schemas.microsoft.com/office/powerpoint/2010/main" val="143585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6B015E-007E-41FC-B3FC-1919FED7D503}" type="datetimeFigureOut">
              <a:rPr lang="en-US" smtClean="0"/>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A809B-0F74-40E6-9114-05301F3A75CF}" type="slidenum">
              <a:rPr lang="en-US" smtClean="0"/>
              <a:t>‹#›</a:t>
            </a:fld>
            <a:endParaRPr lang="en-US"/>
          </a:p>
        </p:txBody>
      </p:sp>
    </p:spTree>
    <p:extLst>
      <p:ext uri="{BB962C8B-B14F-4D97-AF65-F5344CB8AC3E}">
        <p14:creationId xmlns:p14="http://schemas.microsoft.com/office/powerpoint/2010/main" val="306516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6B015E-007E-41FC-B3FC-1919FED7D503}" type="datetimeFigureOut">
              <a:rPr lang="en-US" smtClean="0"/>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A809B-0F74-40E6-9114-05301F3A75CF}" type="slidenum">
              <a:rPr lang="en-US" smtClean="0"/>
              <a:t>‹#›</a:t>
            </a:fld>
            <a:endParaRPr lang="en-US"/>
          </a:p>
        </p:txBody>
      </p:sp>
    </p:spTree>
    <p:extLst>
      <p:ext uri="{BB962C8B-B14F-4D97-AF65-F5344CB8AC3E}">
        <p14:creationId xmlns:p14="http://schemas.microsoft.com/office/powerpoint/2010/main" val="3663964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B015E-007E-41FC-B3FC-1919FED7D503}" type="datetimeFigureOut">
              <a:rPr lang="en-US" smtClean="0"/>
              <a:t>7/30/2015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A809B-0F74-40E6-9114-05301F3A75CF}" type="slidenum">
              <a:rPr lang="en-US" smtClean="0"/>
              <a:t>‹#›</a:t>
            </a:fld>
            <a:endParaRPr lang="en-US"/>
          </a:p>
        </p:txBody>
      </p:sp>
    </p:spTree>
    <p:extLst>
      <p:ext uri="{BB962C8B-B14F-4D97-AF65-F5344CB8AC3E}">
        <p14:creationId xmlns:p14="http://schemas.microsoft.com/office/powerpoint/2010/main" val="561164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emf"/><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png"/><Relationship Id="rId7"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2.emf"/><Relationship Id="rId9"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49.png"/><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2.emf"/></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6.png"/><Relationship Id="rId4" Type="http://schemas.openxmlformats.org/officeDocument/2006/relationships/image" Target="../media/image2.emf"/></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2.emf"/></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2.emf"/></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2.emf"/></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2.emf"/><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2.emf"/></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2.emf"/></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4.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1.png"/><Relationship Id="rId4" Type="http://schemas.openxmlformats.org/officeDocument/2006/relationships/image" Target="../media/image2.emf"/></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2.emf"/></Relationships>
</file>

<file path=ppt/slides/_rels/slide48.xml.rels><?xml version="1.0" encoding="UTF-8" standalone="yes"?>
<Relationships xmlns="http://schemas.openxmlformats.org/package/2006/relationships"><Relationship Id="rId3" Type="http://schemas.openxmlformats.org/officeDocument/2006/relationships/hyperlink" Target="http://wiki.galenhealthcare.com/Category:Webcasts" TargetMode="External"/><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87.png"/><Relationship Id="rId4" Type="http://schemas.openxmlformats.org/officeDocument/2006/relationships/hyperlink" Target="http://www.galenhealthcare.co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museweb.org/" TargetMode="External"/><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emf"/><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jpg"/>
          <p:cNvPicPr>
            <a:picLocks noChangeAspect="1"/>
          </p:cNvPicPr>
          <p:nvPr/>
        </p:nvPicPr>
        <p:blipFill>
          <a:blip r:embed="rId3"/>
          <a:stretch>
            <a:fillRect/>
          </a:stretch>
        </p:blipFill>
        <p:spPr>
          <a:xfrm>
            <a:off x="1524000" y="0"/>
            <a:ext cx="9144000" cy="6858000"/>
          </a:xfrm>
          <a:prstGeom prst="rect">
            <a:avLst/>
          </a:prstGeom>
        </p:spPr>
      </p:pic>
      <p:pic>
        <p:nvPicPr>
          <p:cNvPr id="8" name="Picture 7" descr="Opportunity.png"/>
          <p:cNvPicPr>
            <a:picLocks noChangeAspect="1"/>
          </p:cNvPicPr>
          <p:nvPr/>
        </p:nvPicPr>
        <p:blipFill>
          <a:blip r:embed="rId4"/>
          <a:stretch>
            <a:fillRect/>
          </a:stretch>
        </p:blipFill>
        <p:spPr>
          <a:xfrm>
            <a:off x="1507066" y="1"/>
            <a:ext cx="9144000" cy="7069674"/>
          </a:xfrm>
          <a:prstGeom prst="rect">
            <a:avLst/>
          </a:prstGeom>
        </p:spPr>
      </p:pic>
      <p:sp>
        <p:nvSpPr>
          <p:cNvPr id="10" name="Rectangle 9"/>
          <p:cNvSpPr/>
          <p:nvPr/>
        </p:nvSpPr>
        <p:spPr>
          <a:xfrm>
            <a:off x="2267859" y="3521696"/>
            <a:ext cx="7656285" cy="1403049"/>
          </a:xfrm>
          <a:prstGeom prst="rect">
            <a:avLst/>
          </a:prstGeom>
          <a:solidFill>
            <a:srgbClr val="3F4F5E">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 name="TextBox 4"/>
          <p:cNvSpPr txBox="1"/>
          <p:nvPr/>
        </p:nvSpPr>
        <p:spPr>
          <a:xfrm>
            <a:off x="2574302" y="3780475"/>
            <a:ext cx="7008472" cy="646331"/>
          </a:xfrm>
          <a:prstGeom prst="rect">
            <a:avLst/>
          </a:prstGeom>
          <a:noFill/>
        </p:spPr>
        <p:txBody>
          <a:bodyPr wrap="square" rtlCol="0">
            <a:spAutoFit/>
          </a:bodyPr>
          <a:lstStyle/>
          <a:p>
            <a:pPr algn="ctr" defTabSz="457200"/>
            <a:r>
              <a:rPr lang="es-ES" sz="3600" spc="200" dirty="0" smtClean="0">
                <a:solidFill>
                  <a:prstClr val="white"/>
                </a:solidFill>
                <a:latin typeface="Theinhardt Bold"/>
                <a:ea typeface="Apple SD 산돌고딕 Neo"/>
              </a:rPr>
              <a:t>MEDITECH MPM 101</a:t>
            </a:r>
            <a:endParaRPr lang="es-ES" sz="3600" spc="200" dirty="0">
              <a:solidFill>
                <a:prstClr val="white"/>
              </a:solidFill>
              <a:latin typeface="Theinhardt Bold"/>
              <a:ea typeface="Apple SD 산돌고딕 Neo"/>
            </a:endParaRPr>
          </a:p>
        </p:txBody>
      </p:sp>
      <p:sp>
        <p:nvSpPr>
          <p:cNvPr id="6" name="TextBox 5"/>
          <p:cNvSpPr txBox="1"/>
          <p:nvPr/>
        </p:nvSpPr>
        <p:spPr>
          <a:xfrm>
            <a:off x="4893734" y="4503008"/>
            <a:ext cx="2421467" cy="400110"/>
          </a:xfrm>
          <a:prstGeom prst="rect">
            <a:avLst/>
          </a:prstGeom>
          <a:noFill/>
        </p:spPr>
        <p:txBody>
          <a:bodyPr wrap="square" rtlCol="0">
            <a:spAutoFit/>
          </a:bodyPr>
          <a:lstStyle/>
          <a:p>
            <a:pPr algn="ctr" defTabSz="457200"/>
            <a:r>
              <a:rPr lang="en-US" sz="2000" dirty="0" smtClean="0">
                <a:solidFill>
                  <a:prstClr val="white"/>
                </a:solidFill>
                <a:latin typeface="Theinhardt Regular"/>
                <a:ea typeface="Apple SD 산돌고딕 Neo"/>
                <a:cs typeface="Theinhardt Regular"/>
              </a:rPr>
              <a:t>July 24</a:t>
            </a:r>
            <a:r>
              <a:rPr lang="es-ES" sz="2000" dirty="0" smtClean="0">
                <a:solidFill>
                  <a:prstClr val="white"/>
                </a:solidFill>
                <a:latin typeface="Theinhardt Regular"/>
                <a:ea typeface="Apple SD 산돌고딕 Neo"/>
                <a:cs typeface="Theinhardt Regular"/>
              </a:rPr>
              <a:t>, </a:t>
            </a:r>
            <a:r>
              <a:rPr lang="es-ES" sz="2000" dirty="0">
                <a:solidFill>
                  <a:prstClr val="white"/>
                </a:solidFill>
                <a:latin typeface="Theinhardt Regular"/>
                <a:ea typeface="Apple SD 산돌고딕 Neo"/>
                <a:cs typeface="Theinhardt Regular"/>
              </a:rPr>
              <a:t>2015</a:t>
            </a:r>
          </a:p>
        </p:txBody>
      </p:sp>
      <p:pic>
        <p:nvPicPr>
          <p:cNvPr id="7" name="Picture 6" descr="galen_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Tree>
    <p:extLst>
      <p:ext uri="{BB962C8B-B14F-4D97-AF65-F5344CB8AC3E}">
        <p14:creationId xmlns:p14="http://schemas.microsoft.com/office/powerpoint/2010/main" val="3836201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421494" y="1279480"/>
            <a:ext cx="7394157" cy="5189003"/>
            <a:chOff x="2421494" y="1279480"/>
            <a:chExt cx="7394157" cy="5189003"/>
          </a:xfrm>
        </p:grpSpPr>
        <p:pic>
          <p:nvPicPr>
            <p:cNvPr id="5" name="Picture 4"/>
            <p:cNvPicPr>
              <a:picLocks noChangeAspect="1"/>
            </p:cNvPicPr>
            <p:nvPr/>
          </p:nvPicPr>
          <p:blipFill rotWithShape="1">
            <a:blip r:embed="rId3"/>
            <a:srcRect t="5233"/>
            <a:stretch/>
          </p:blipFill>
          <p:spPr>
            <a:xfrm>
              <a:off x="2421494" y="1279480"/>
              <a:ext cx="7394157" cy="5189003"/>
            </a:xfrm>
            <a:prstGeom prst="rect">
              <a:avLst/>
            </a:prstGeom>
          </p:spPr>
        </p:pic>
        <p:sp>
          <p:nvSpPr>
            <p:cNvPr id="12" name="Rounded Rectangle 11"/>
            <p:cNvSpPr/>
            <p:nvPr/>
          </p:nvSpPr>
          <p:spPr>
            <a:xfrm>
              <a:off x="5503194" y="2061104"/>
              <a:ext cx="1913954" cy="1888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019169" y="2442731"/>
              <a:ext cx="5424744" cy="22440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23404" y="2069918"/>
              <a:ext cx="1495168" cy="16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644347" y="1462336"/>
              <a:ext cx="1668162" cy="1729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2869324" y="6171256"/>
              <a:ext cx="5706487" cy="297227"/>
            </a:xfrm>
            <a:prstGeom prst="rect">
              <a:avLst/>
            </a:prstGeom>
          </p:spPr>
        </p:pic>
      </p:grpSp>
      <p:pic>
        <p:nvPicPr>
          <p:cNvPr id="6" name="Picture 5" descr="galen_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6"/>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sp>
        <p:nvSpPr>
          <p:cNvPr id="4" name="Rectangle 3"/>
          <p:cNvSpPr/>
          <p:nvPr/>
        </p:nvSpPr>
        <p:spPr>
          <a:xfrm>
            <a:off x="2869324" y="6119398"/>
            <a:ext cx="5706487" cy="357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800822" y="2698669"/>
            <a:ext cx="958835" cy="2107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7"/>
          <a:stretch>
            <a:fillRect/>
          </a:stretch>
        </p:blipFill>
        <p:spPr>
          <a:xfrm>
            <a:off x="10195752" y="1972214"/>
            <a:ext cx="1638300" cy="3695700"/>
          </a:xfrm>
          <a:prstGeom prst="rect">
            <a:avLst/>
          </a:prstGeom>
        </p:spPr>
      </p:pic>
      <p:pic>
        <p:nvPicPr>
          <p:cNvPr id="10" name="Picture 9"/>
          <p:cNvPicPr>
            <a:picLocks noChangeAspect="1"/>
          </p:cNvPicPr>
          <p:nvPr/>
        </p:nvPicPr>
        <p:blipFill>
          <a:blip r:embed="rId8"/>
          <a:stretch>
            <a:fillRect/>
          </a:stretch>
        </p:blipFill>
        <p:spPr>
          <a:xfrm>
            <a:off x="3633921" y="4941651"/>
            <a:ext cx="717498" cy="468655"/>
          </a:xfrm>
          <a:prstGeom prst="rect">
            <a:avLst/>
          </a:prstGeom>
        </p:spPr>
      </p:pic>
    </p:spTree>
    <p:extLst>
      <p:ext uri="{BB962C8B-B14F-4D97-AF65-F5344CB8AC3E}">
        <p14:creationId xmlns:p14="http://schemas.microsoft.com/office/powerpoint/2010/main" val="421083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20" name="Picture 19"/>
          <p:cNvPicPr>
            <a:picLocks noChangeAspect="1"/>
          </p:cNvPicPr>
          <p:nvPr/>
        </p:nvPicPr>
        <p:blipFill>
          <a:blip r:embed="rId5"/>
          <a:stretch>
            <a:fillRect/>
          </a:stretch>
        </p:blipFill>
        <p:spPr>
          <a:xfrm>
            <a:off x="1864401" y="1279480"/>
            <a:ext cx="8017495" cy="4961924"/>
          </a:xfrm>
          <a:prstGeom prst="rect">
            <a:avLst/>
          </a:prstGeom>
        </p:spPr>
      </p:pic>
    </p:spTree>
    <p:extLst>
      <p:ext uri="{BB962C8B-B14F-4D97-AF65-F5344CB8AC3E}">
        <p14:creationId xmlns:p14="http://schemas.microsoft.com/office/powerpoint/2010/main" val="4028028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591123" y="1622119"/>
            <a:ext cx="7476021" cy="4868961"/>
            <a:chOff x="3591123" y="1622119"/>
            <a:chExt cx="7476021" cy="4868961"/>
          </a:xfrm>
        </p:grpSpPr>
        <p:pic>
          <p:nvPicPr>
            <p:cNvPr id="11" name="Picture 10"/>
            <p:cNvPicPr>
              <a:picLocks noChangeAspect="1"/>
            </p:cNvPicPr>
            <p:nvPr/>
          </p:nvPicPr>
          <p:blipFill>
            <a:blip r:embed="rId3"/>
            <a:stretch>
              <a:fillRect/>
            </a:stretch>
          </p:blipFill>
          <p:spPr>
            <a:xfrm>
              <a:off x="3591123" y="1622119"/>
              <a:ext cx="7476021" cy="4868961"/>
            </a:xfrm>
            <a:prstGeom prst="rect">
              <a:avLst/>
            </a:prstGeom>
          </p:spPr>
        </p:pic>
        <p:sp>
          <p:nvSpPr>
            <p:cNvPr id="21" name="Rectangle 20"/>
            <p:cNvSpPr/>
            <p:nvPr/>
          </p:nvSpPr>
          <p:spPr>
            <a:xfrm>
              <a:off x="6842399" y="2500312"/>
              <a:ext cx="1199604" cy="128587"/>
            </a:xfrm>
            <a:prstGeom prst="rect">
              <a:avLst/>
            </a:prstGeom>
            <a:solidFill>
              <a:srgbClr val="CBF7C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galen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5"/>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grpSp>
        <p:nvGrpSpPr>
          <p:cNvPr id="9" name="Group 8"/>
          <p:cNvGrpSpPr/>
          <p:nvPr/>
        </p:nvGrpSpPr>
        <p:grpSpPr>
          <a:xfrm>
            <a:off x="3576921" y="4772026"/>
            <a:ext cx="3458631" cy="1418709"/>
            <a:chOff x="1720408" y="4772026"/>
            <a:chExt cx="3458631" cy="1418709"/>
          </a:xfrm>
        </p:grpSpPr>
        <p:pic>
          <p:nvPicPr>
            <p:cNvPr id="12" name="Picture 11"/>
            <p:cNvPicPr>
              <a:picLocks noChangeAspect="1"/>
            </p:cNvPicPr>
            <p:nvPr/>
          </p:nvPicPr>
          <p:blipFill>
            <a:blip r:embed="rId6"/>
            <a:stretch>
              <a:fillRect/>
            </a:stretch>
          </p:blipFill>
          <p:spPr>
            <a:xfrm>
              <a:off x="1720408" y="4772026"/>
              <a:ext cx="3458631" cy="614362"/>
            </a:xfrm>
            <a:prstGeom prst="rect">
              <a:avLst/>
            </a:prstGeom>
          </p:spPr>
        </p:pic>
        <p:sp>
          <p:nvSpPr>
            <p:cNvPr id="8" name="Up Arrow 7"/>
            <p:cNvSpPr/>
            <p:nvPr/>
          </p:nvSpPr>
          <p:spPr>
            <a:xfrm>
              <a:off x="2854411" y="5386388"/>
              <a:ext cx="595312" cy="804347"/>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7"/>
          <a:stretch>
            <a:fillRect/>
          </a:stretch>
        </p:blipFill>
        <p:spPr>
          <a:xfrm>
            <a:off x="0" y="2924621"/>
            <a:ext cx="6557963" cy="1374334"/>
          </a:xfrm>
          <a:prstGeom prst="rect">
            <a:avLst/>
          </a:prstGeom>
        </p:spPr>
      </p:pic>
      <p:grpSp>
        <p:nvGrpSpPr>
          <p:cNvPr id="18" name="Group 17"/>
          <p:cNvGrpSpPr/>
          <p:nvPr/>
        </p:nvGrpSpPr>
        <p:grpSpPr>
          <a:xfrm>
            <a:off x="9264773" y="2101506"/>
            <a:ext cx="2661564" cy="1955094"/>
            <a:chOff x="11609871" y="1421034"/>
            <a:chExt cx="2661564" cy="1955094"/>
          </a:xfrm>
        </p:grpSpPr>
        <p:grpSp>
          <p:nvGrpSpPr>
            <p:cNvPr id="16" name="Group 15"/>
            <p:cNvGrpSpPr/>
            <p:nvPr/>
          </p:nvGrpSpPr>
          <p:grpSpPr>
            <a:xfrm>
              <a:off x="11609871" y="1421034"/>
              <a:ext cx="2661564" cy="1955094"/>
              <a:chOff x="8723796" y="1463528"/>
              <a:chExt cx="2661564" cy="1955094"/>
            </a:xfrm>
          </p:grpSpPr>
          <p:pic>
            <p:nvPicPr>
              <p:cNvPr id="19" name="Picture 18"/>
              <p:cNvPicPr>
                <a:picLocks noChangeAspect="1"/>
              </p:cNvPicPr>
              <p:nvPr/>
            </p:nvPicPr>
            <p:blipFill>
              <a:blip r:embed="rId8"/>
              <a:stretch>
                <a:fillRect/>
              </a:stretch>
            </p:blipFill>
            <p:spPr>
              <a:xfrm>
                <a:off x="9331896" y="1463528"/>
                <a:ext cx="2053464" cy="1955094"/>
              </a:xfrm>
              <a:prstGeom prst="rect">
                <a:avLst/>
              </a:prstGeom>
            </p:spPr>
          </p:pic>
          <p:sp>
            <p:nvSpPr>
              <p:cNvPr id="5" name="Right Arrow 4"/>
              <p:cNvSpPr/>
              <p:nvPr/>
            </p:nvSpPr>
            <p:spPr>
              <a:xfrm>
                <a:off x="8723796" y="1717575"/>
                <a:ext cx="716766" cy="42013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12192000" y="1675081"/>
              <a:ext cx="2035746" cy="2842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4000500" y="3357563"/>
            <a:ext cx="2580406" cy="171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473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4" name="Picture 3"/>
          <p:cNvPicPr>
            <a:picLocks noChangeAspect="1"/>
          </p:cNvPicPr>
          <p:nvPr/>
        </p:nvPicPr>
        <p:blipFill>
          <a:blip r:embed="rId5"/>
          <a:stretch>
            <a:fillRect/>
          </a:stretch>
        </p:blipFill>
        <p:spPr>
          <a:xfrm>
            <a:off x="2425319" y="1703135"/>
            <a:ext cx="6491288" cy="4538157"/>
          </a:xfrm>
          <a:prstGeom prst="rect">
            <a:avLst/>
          </a:prstGeom>
        </p:spPr>
      </p:pic>
      <p:sp>
        <p:nvSpPr>
          <p:cNvPr id="9" name="Oval 8"/>
          <p:cNvSpPr/>
          <p:nvPr/>
        </p:nvSpPr>
        <p:spPr>
          <a:xfrm>
            <a:off x="4621429" y="5825439"/>
            <a:ext cx="951470" cy="4540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332562" y="2915188"/>
            <a:ext cx="4511287" cy="904875"/>
            <a:chOff x="332562" y="2915188"/>
            <a:chExt cx="4511287" cy="904875"/>
          </a:xfrm>
        </p:grpSpPr>
        <p:pic>
          <p:nvPicPr>
            <p:cNvPr id="5" name="Picture 4"/>
            <p:cNvPicPr>
              <a:picLocks noChangeAspect="1"/>
            </p:cNvPicPr>
            <p:nvPr/>
          </p:nvPicPr>
          <p:blipFill>
            <a:blip r:embed="rId6"/>
            <a:stretch>
              <a:fillRect/>
            </a:stretch>
          </p:blipFill>
          <p:spPr>
            <a:xfrm>
              <a:off x="332562" y="2915188"/>
              <a:ext cx="3571875" cy="904875"/>
            </a:xfrm>
            <a:prstGeom prst="rect">
              <a:avLst/>
            </a:prstGeom>
          </p:spPr>
        </p:pic>
        <p:sp>
          <p:nvSpPr>
            <p:cNvPr id="11" name="Left-Up Arrow 10"/>
            <p:cNvSpPr/>
            <p:nvPr/>
          </p:nvSpPr>
          <p:spPr>
            <a:xfrm>
              <a:off x="3904437" y="3398107"/>
              <a:ext cx="939412" cy="372528"/>
            </a:xfrm>
            <a:prstGeom prst="lef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8916607" y="4109221"/>
            <a:ext cx="2335107" cy="1628775"/>
            <a:chOff x="8916607" y="4109221"/>
            <a:chExt cx="2335107" cy="1628775"/>
          </a:xfrm>
        </p:grpSpPr>
        <p:pic>
          <p:nvPicPr>
            <p:cNvPr id="8" name="Picture 7"/>
            <p:cNvPicPr>
              <a:picLocks noChangeAspect="1"/>
            </p:cNvPicPr>
            <p:nvPr/>
          </p:nvPicPr>
          <p:blipFill>
            <a:blip r:embed="rId7"/>
            <a:stretch>
              <a:fillRect/>
            </a:stretch>
          </p:blipFill>
          <p:spPr>
            <a:xfrm>
              <a:off x="9508639" y="4109221"/>
              <a:ext cx="1743075" cy="1628775"/>
            </a:xfrm>
            <a:prstGeom prst="rect">
              <a:avLst/>
            </a:prstGeom>
          </p:spPr>
        </p:pic>
        <p:sp>
          <p:nvSpPr>
            <p:cNvPr id="12" name="Right Arrow 11"/>
            <p:cNvSpPr/>
            <p:nvPr/>
          </p:nvSpPr>
          <p:spPr>
            <a:xfrm>
              <a:off x="8916607" y="4436076"/>
              <a:ext cx="592032" cy="34598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4440198" y="2421689"/>
            <a:ext cx="1392191" cy="2699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92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sp>
        <p:nvSpPr>
          <p:cNvPr id="2" name="TextBox 1"/>
          <p:cNvSpPr txBox="1"/>
          <p:nvPr/>
        </p:nvSpPr>
        <p:spPr>
          <a:xfrm>
            <a:off x="3976148" y="1144859"/>
            <a:ext cx="4239704" cy="523220"/>
          </a:xfrm>
          <a:prstGeom prst="rect">
            <a:avLst/>
          </a:prstGeom>
          <a:noFill/>
        </p:spPr>
        <p:txBody>
          <a:bodyPr wrap="square" rtlCol="0">
            <a:spAutoFit/>
          </a:bodyPr>
          <a:lstStyle/>
          <a:p>
            <a:r>
              <a:rPr lang="en-US" sz="2800" dirty="0" smtClean="0"/>
              <a:t>Check In and Intake process</a:t>
            </a:r>
            <a:endParaRPr lang="en-US" sz="2800" dirty="0"/>
          </a:p>
        </p:txBody>
      </p:sp>
      <p:pic>
        <p:nvPicPr>
          <p:cNvPr id="4" name="Picture 3"/>
          <p:cNvPicPr>
            <a:picLocks noChangeAspect="1"/>
          </p:cNvPicPr>
          <p:nvPr/>
        </p:nvPicPr>
        <p:blipFill>
          <a:blip r:embed="rId5"/>
          <a:stretch>
            <a:fillRect/>
          </a:stretch>
        </p:blipFill>
        <p:spPr>
          <a:xfrm>
            <a:off x="2946649" y="1630617"/>
            <a:ext cx="6955926" cy="4856904"/>
          </a:xfrm>
          <a:prstGeom prst="rect">
            <a:avLst/>
          </a:prstGeom>
        </p:spPr>
      </p:pic>
      <p:sp>
        <p:nvSpPr>
          <p:cNvPr id="8" name="Oval 7"/>
          <p:cNvSpPr/>
          <p:nvPr/>
        </p:nvSpPr>
        <p:spPr>
          <a:xfrm>
            <a:off x="4529138" y="6070073"/>
            <a:ext cx="628650" cy="530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6"/>
          <a:stretch>
            <a:fillRect/>
          </a:stretch>
        </p:blipFill>
        <p:spPr>
          <a:xfrm>
            <a:off x="3623160" y="3387525"/>
            <a:ext cx="4720742" cy="2441763"/>
          </a:xfrm>
          <a:prstGeom prst="rect">
            <a:avLst/>
          </a:prstGeom>
        </p:spPr>
      </p:pic>
      <p:sp>
        <p:nvSpPr>
          <p:cNvPr id="16" name="Rounded Rectangle 15"/>
          <p:cNvSpPr/>
          <p:nvPr/>
        </p:nvSpPr>
        <p:spPr>
          <a:xfrm>
            <a:off x="3202643" y="1761635"/>
            <a:ext cx="1838913" cy="220924"/>
          </a:xfrm>
          <a:prstGeom prst="roundRect">
            <a:avLst/>
          </a:prstGeom>
          <a:solidFill>
            <a:srgbClr val="E2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372233" y="1898309"/>
            <a:ext cx="843620" cy="13848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29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sp>
        <p:nvSpPr>
          <p:cNvPr id="2" name="TextBox 1"/>
          <p:cNvSpPr txBox="1"/>
          <p:nvPr/>
        </p:nvSpPr>
        <p:spPr>
          <a:xfrm>
            <a:off x="3976148" y="1144859"/>
            <a:ext cx="4239704" cy="523220"/>
          </a:xfrm>
          <a:prstGeom prst="rect">
            <a:avLst/>
          </a:prstGeom>
          <a:noFill/>
        </p:spPr>
        <p:txBody>
          <a:bodyPr wrap="square" rtlCol="0">
            <a:spAutoFit/>
          </a:bodyPr>
          <a:lstStyle/>
          <a:p>
            <a:r>
              <a:rPr lang="en-US" sz="2800" dirty="0" smtClean="0"/>
              <a:t>Check In and Intake process</a:t>
            </a:r>
            <a:endParaRPr lang="en-US" sz="2800" dirty="0"/>
          </a:p>
        </p:txBody>
      </p:sp>
      <p:pic>
        <p:nvPicPr>
          <p:cNvPr id="4" name="Picture 3"/>
          <p:cNvPicPr>
            <a:picLocks noChangeAspect="1"/>
          </p:cNvPicPr>
          <p:nvPr/>
        </p:nvPicPr>
        <p:blipFill>
          <a:blip r:embed="rId5"/>
          <a:stretch>
            <a:fillRect/>
          </a:stretch>
        </p:blipFill>
        <p:spPr>
          <a:xfrm>
            <a:off x="2035225" y="1757314"/>
            <a:ext cx="8486776" cy="4440268"/>
          </a:xfrm>
          <a:prstGeom prst="rect">
            <a:avLst/>
          </a:prstGeom>
        </p:spPr>
      </p:pic>
      <p:sp>
        <p:nvSpPr>
          <p:cNvPr id="11" name="Oval 10"/>
          <p:cNvSpPr/>
          <p:nvPr/>
        </p:nvSpPr>
        <p:spPr>
          <a:xfrm>
            <a:off x="6963418" y="2354268"/>
            <a:ext cx="1068473" cy="5866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82066" y="3707027"/>
            <a:ext cx="1631092" cy="17299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6617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4" name="Picture 3"/>
          <p:cNvPicPr>
            <a:picLocks noChangeAspect="1"/>
          </p:cNvPicPr>
          <p:nvPr/>
        </p:nvPicPr>
        <p:blipFill>
          <a:blip r:embed="rId5"/>
          <a:stretch>
            <a:fillRect/>
          </a:stretch>
        </p:blipFill>
        <p:spPr>
          <a:xfrm>
            <a:off x="2035225" y="1757314"/>
            <a:ext cx="8486776" cy="4440268"/>
          </a:xfrm>
          <a:prstGeom prst="rect">
            <a:avLst/>
          </a:prstGeom>
        </p:spPr>
      </p:pic>
      <p:sp>
        <p:nvSpPr>
          <p:cNvPr id="11" name="Oval 10"/>
          <p:cNvSpPr/>
          <p:nvPr/>
        </p:nvSpPr>
        <p:spPr>
          <a:xfrm>
            <a:off x="6963418" y="2354268"/>
            <a:ext cx="1068473" cy="5866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82066" y="3707027"/>
            <a:ext cx="1631092" cy="17299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749872" y="2708437"/>
            <a:ext cx="1069383" cy="127756"/>
          </a:xfrm>
          <a:prstGeom prst="rect">
            <a:avLst/>
          </a:prstGeom>
          <a:solidFill>
            <a:srgbClr val="CBF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756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grpSp>
        <p:nvGrpSpPr>
          <p:cNvPr id="2" name="Group 1"/>
          <p:cNvGrpSpPr/>
          <p:nvPr/>
        </p:nvGrpSpPr>
        <p:grpSpPr>
          <a:xfrm>
            <a:off x="2114360" y="1912437"/>
            <a:ext cx="9639300" cy="857250"/>
            <a:chOff x="147638" y="3155827"/>
            <a:chExt cx="9639300" cy="857250"/>
          </a:xfrm>
        </p:grpSpPr>
        <p:grpSp>
          <p:nvGrpSpPr>
            <p:cNvPr id="12" name="Group 11"/>
            <p:cNvGrpSpPr/>
            <p:nvPr/>
          </p:nvGrpSpPr>
          <p:grpSpPr>
            <a:xfrm>
              <a:off x="147638" y="3155827"/>
              <a:ext cx="9639300" cy="857250"/>
              <a:chOff x="147638" y="3155827"/>
              <a:chExt cx="9639300" cy="857250"/>
            </a:xfrm>
          </p:grpSpPr>
          <p:pic>
            <p:nvPicPr>
              <p:cNvPr id="9" name="Picture 8"/>
              <p:cNvPicPr>
                <a:picLocks noChangeAspect="1"/>
              </p:cNvPicPr>
              <p:nvPr/>
            </p:nvPicPr>
            <p:blipFill>
              <a:blip r:embed="rId5"/>
              <a:stretch>
                <a:fillRect/>
              </a:stretch>
            </p:blipFill>
            <p:spPr>
              <a:xfrm>
                <a:off x="147638" y="3155827"/>
                <a:ext cx="9639300" cy="857250"/>
              </a:xfrm>
              <a:prstGeom prst="rect">
                <a:avLst/>
              </a:prstGeom>
            </p:spPr>
          </p:pic>
          <p:sp>
            <p:nvSpPr>
              <p:cNvPr id="10" name="Rounded Rectangle 9"/>
              <p:cNvSpPr/>
              <p:nvPr/>
            </p:nvSpPr>
            <p:spPr>
              <a:xfrm>
                <a:off x="4198556" y="3241555"/>
                <a:ext cx="1016382" cy="2225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934010" y="3627051"/>
                <a:ext cx="1016382" cy="222588"/>
              </a:xfrm>
              <a:prstGeom prst="roundRect">
                <a:avLst/>
              </a:prstGeom>
              <a:solidFill>
                <a:srgbClr val="CBF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269980" y="3849639"/>
              <a:ext cx="344383" cy="1461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6"/>
          <a:stretch>
            <a:fillRect/>
          </a:stretch>
        </p:blipFill>
        <p:spPr>
          <a:xfrm>
            <a:off x="5019485" y="3533076"/>
            <a:ext cx="4086225" cy="847725"/>
          </a:xfrm>
          <a:prstGeom prst="rect">
            <a:avLst/>
          </a:prstGeom>
        </p:spPr>
      </p:pic>
    </p:spTree>
    <p:extLst>
      <p:ext uri="{BB962C8B-B14F-4D97-AF65-F5344CB8AC3E}">
        <p14:creationId xmlns:p14="http://schemas.microsoft.com/office/powerpoint/2010/main" val="77287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2" name="Picture 1"/>
          <p:cNvPicPr>
            <a:picLocks noChangeAspect="1"/>
          </p:cNvPicPr>
          <p:nvPr/>
        </p:nvPicPr>
        <p:blipFill>
          <a:blip r:embed="rId5"/>
          <a:stretch>
            <a:fillRect/>
          </a:stretch>
        </p:blipFill>
        <p:spPr>
          <a:xfrm>
            <a:off x="2899619" y="1279480"/>
            <a:ext cx="6757988" cy="5014791"/>
          </a:xfrm>
          <a:prstGeom prst="rect">
            <a:avLst/>
          </a:prstGeom>
        </p:spPr>
      </p:pic>
      <p:sp>
        <p:nvSpPr>
          <p:cNvPr id="11" name="Oval 10"/>
          <p:cNvSpPr/>
          <p:nvPr/>
        </p:nvSpPr>
        <p:spPr>
          <a:xfrm>
            <a:off x="2899619" y="1151062"/>
            <a:ext cx="643681" cy="3808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1871663" y="1531919"/>
            <a:ext cx="1027956" cy="3254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1871291" y="2301538"/>
            <a:ext cx="1027956" cy="3254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1890744" y="3910488"/>
            <a:ext cx="1027956" cy="32545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1848625" y="5043819"/>
            <a:ext cx="1027956" cy="3254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1848625" y="5605184"/>
            <a:ext cx="1027956" cy="32545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flipH="1">
            <a:off x="4198556" y="3209841"/>
            <a:ext cx="671544" cy="24567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871291" y="1557580"/>
            <a:ext cx="9214236" cy="906686"/>
            <a:chOff x="1871291" y="1557580"/>
            <a:chExt cx="9214236" cy="906686"/>
          </a:xfrm>
        </p:grpSpPr>
        <p:sp>
          <p:nvSpPr>
            <p:cNvPr id="19" name="Right Arrow 18"/>
            <p:cNvSpPr/>
            <p:nvPr/>
          </p:nvSpPr>
          <p:spPr>
            <a:xfrm>
              <a:off x="1871291" y="1954261"/>
              <a:ext cx="1027956" cy="32545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870100" y="1557580"/>
              <a:ext cx="6215427" cy="906686"/>
              <a:chOff x="4870100" y="1557580"/>
              <a:chExt cx="6215427" cy="906686"/>
            </a:xfrm>
          </p:grpSpPr>
          <p:pic>
            <p:nvPicPr>
              <p:cNvPr id="5" name="Picture 4"/>
              <p:cNvPicPr>
                <a:picLocks noChangeAspect="1"/>
              </p:cNvPicPr>
              <p:nvPr/>
            </p:nvPicPr>
            <p:blipFill>
              <a:blip r:embed="rId6"/>
              <a:stretch>
                <a:fillRect/>
              </a:stretch>
            </p:blipFill>
            <p:spPr>
              <a:xfrm>
                <a:off x="6715300" y="1557580"/>
                <a:ext cx="4370227" cy="906686"/>
              </a:xfrm>
              <a:prstGeom prst="rect">
                <a:avLst/>
              </a:prstGeom>
            </p:spPr>
          </p:pic>
          <p:cxnSp>
            <p:nvCxnSpPr>
              <p:cNvPr id="9" name="Straight Arrow Connector 8"/>
              <p:cNvCxnSpPr/>
              <p:nvPr/>
            </p:nvCxnSpPr>
            <p:spPr>
              <a:xfrm flipV="1">
                <a:off x="4870100" y="1857375"/>
                <a:ext cx="1939262" cy="2596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4" name="Pentagon 23"/>
          <p:cNvSpPr/>
          <p:nvPr/>
        </p:nvSpPr>
        <p:spPr>
          <a:xfrm>
            <a:off x="9625379" y="3349304"/>
            <a:ext cx="689331" cy="6116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7"/>
          <a:stretch>
            <a:fillRect/>
          </a:stretch>
        </p:blipFill>
        <p:spPr>
          <a:xfrm>
            <a:off x="10293482" y="2533685"/>
            <a:ext cx="1336739" cy="3760586"/>
          </a:xfrm>
          <a:prstGeom prst="rect">
            <a:avLst/>
          </a:prstGeom>
        </p:spPr>
      </p:pic>
    </p:spTree>
    <p:extLst>
      <p:ext uri="{BB962C8B-B14F-4D97-AF65-F5344CB8AC3E}">
        <p14:creationId xmlns:p14="http://schemas.microsoft.com/office/powerpoint/2010/main" val="327054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22" grpId="0" animBg="1"/>
      <p:bldP spid="23"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2" name="Picture 1"/>
          <p:cNvPicPr>
            <a:picLocks noChangeAspect="1"/>
          </p:cNvPicPr>
          <p:nvPr/>
        </p:nvPicPr>
        <p:blipFill>
          <a:blip r:embed="rId5"/>
          <a:stretch>
            <a:fillRect/>
          </a:stretch>
        </p:blipFill>
        <p:spPr>
          <a:xfrm>
            <a:off x="2015202" y="1269262"/>
            <a:ext cx="8229600" cy="1666875"/>
          </a:xfrm>
          <a:prstGeom prst="rect">
            <a:avLst/>
          </a:prstGeom>
        </p:spPr>
      </p:pic>
      <p:sp>
        <p:nvSpPr>
          <p:cNvPr id="11" name="Oval 10"/>
          <p:cNvSpPr/>
          <p:nvPr/>
        </p:nvSpPr>
        <p:spPr>
          <a:xfrm>
            <a:off x="2733047" y="1269262"/>
            <a:ext cx="833106" cy="3304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2249714" y="2293257"/>
            <a:ext cx="8910411" cy="3989226"/>
            <a:chOff x="2249714" y="2293257"/>
            <a:chExt cx="8910411" cy="3989226"/>
          </a:xfrm>
        </p:grpSpPr>
        <p:pic>
          <p:nvPicPr>
            <p:cNvPr id="4" name="Picture 3"/>
            <p:cNvPicPr>
              <a:picLocks noChangeAspect="1"/>
            </p:cNvPicPr>
            <p:nvPr/>
          </p:nvPicPr>
          <p:blipFill>
            <a:blip r:embed="rId6"/>
            <a:stretch>
              <a:fillRect/>
            </a:stretch>
          </p:blipFill>
          <p:spPr>
            <a:xfrm>
              <a:off x="3149600" y="2462958"/>
              <a:ext cx="8010525" cy="3819525"/>
            </a:xfrm>
            <a:prstGeom prst="rect">
              <a:avLst/>
            </a:prstGeom>
          </p:spPr>
        </p:pic>
        <p:cxnSp>
          <p:nvCxnSpPr>
            <p:cNvPr id="20" name="Straight Arrow Connector 19"/>
            <p:cNvCxnSpPr/>
            <p:nvPr/>
          </p:nvCxnSpPr>
          <p:spPr>
            <a:xfrm flipV="1">
              <a:off x="2249714" y="2293257"/>
              <a:ext cx="899886" cy="1697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396684" y="2462958"/>
              <a:ext cx="3830858" cy="1328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Left Arrow 23"/>
          <p:cNvSpPr/>
          <p:nvPr/>
        </p:nvSpPr>
        <p:spPr>
          <a:xfrm>
            <a:off x="5639984" y="1585324"/>
            <a:ext cx="1277257" cy="44602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p:cNvSpPr/>
          <p:nvPr/>
        </p:nvSpPr>
        <p:spPr>
          <a:xfrm>
            <a:off x="6227542" y="2936137"/>
            <a:ext cx="420001" cy="895634"/>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7"/>
          <a:stretch>
            <a:fillRect/>
          </a:stretch>
        </p:blipFill>
        <p:spPr>
          <a:xfrm>
            <a:off x="9508639" y="5662882"/>
            <a:ext cx="952500" cy="723900"/>
          </a:xfrm>
          <a:prstGeom prst="rect">
            <a:avLst/>
          </a:prstGeom>
        </p:spPr>
      </p:pic>
    </p:spTree>
    <p:extLst>
      <p:ext uri="{BB962C8B-B14F-4D97-AF65-F5344CB8AC3E}">
        <p14:creationId xmlns:p14="http://schemas.microsoft.com/office/powerpoint/2010/main" val="213260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sp>
        <p:nvSpPr>
          <p:cNvPr id="9" name="Content Placeholder 1"/>
          <p:cNvSpPr>
            <a:spLocks noGrp="1"/>
          </p:cNvSpPr>
          <p:nvPr>
            <p:ph idx="1"/>
          </p:nvPr>
        </p:nvSpPr>
        <p:spPr>
          <a:xfrm>
            <a:off x="2133601" y="1793325"/>
            <a:ext cx="7772400" cy="4388851"/>
          </a:xfrm>
        </p:spPr>
        <p:txBody>
          <a:bodyPr>
            <a:normAutofit fontScale="92500" lnSpcReduction="10000"/>
          </a:bodyPr>
          <a:lstStyle/>
          <a:p>
            <a:pPr marL="0" indent="0" algn="ctr">
              <a:buNone/>
              <a:defRPr/>
            </a:pPr>
            <a:r>
              <a:rPr lang="en-US" sz="2000" dirty="0"/>
              <a:t>*Sue D’Agostino, RN</a:t>
            </a:r>
          </a:p>
          <a:p>
            <a:pPr marL="0" indent="0" algn="ctr">
              <a:buNone/>
              <a:defRPr/>
            </a:pPr>
            <a:r>
              <a:rPr lang="en-US" sz="2000" dirty="0"/>
              <a:t>Sr. Clinical Consultant with Galen Healthcare Solutions</a:t>
            </a:r>
          </a:p>
          <a:p>
            <a:pPr marL="1200150" lvl="2">
              <a:buFont typeface="Wingdings" panose="05000000000000000000" pitchFamily="2" charset="2"/>
              <a:buChar char="v"/>
              <a:defRPr/>
            </a:pPr>
            <a:r>
              <a:rPr lang="en-US" dirty="0" smtClean="0"/>
              <a:t>Over 20 years in Healthcare including 9 years EHR experience</a:t>
            </a:r>
          </a:p>
          <a:p>
            <a:pPr marL="1200150" lvl="2">
              <a:buFont typeface="Wingdings" panose="05000000000000000000" pitchFamily="2" charset="2"/>
              <a:buChar char="v"/>
              <a:defRPr/>
            </a:pPr>
            <a:r>
              <a:rPr lang="en-US" dirty="0" smtClean="0"/>
              <a:t>Galen TW EHR Certified, Advanced Certified-V11 Note/Orders  and Results/Charge/MU 2</a:t>
            </a:r>
          </a:p>
          <a:p>
            <a:pPr marL="1200150" lvl="2">
              <a:buFont typeface="Wingdings" panose="05000000000000000000" pitchFamily="2" charset="2"/>
              <a:buChar char="v"/>
              <a:defRPr/>
            </a:pPr>
            <a:r>
              <a:rPr lang="en-US" dirty="0" smtClean="0"/>
              <a:t>Clinical Consultant</a:t>
            </a:r>
            <a:r>
              <a:rPr lang="en-US" dirty="0"/>
              <a:t>, </a:t>
            </a:r>
            <a:r>
              <a:rPr lang="en-US" dirty="0" smtClean="0"/>
              <a:t>Business/System Analyst</a:t>
            </a:r>
          </a:p>
          <a:p>
            <a:pPr marL="0" indent="0">
              <a:buNone/>
              <a:defRPr/>
            </a:pPr>
            <a:r>
              <a:rPr lang="en-US" dirty="0" smtClean="0"/>
              <a:t>                                     *</a:t>
            </a:r>
            <a:r>
              <a:rPr lang="en-US" sz="2000" dirty="0" smtClean="0"/>
              <a:t>Kim Baxter</a:t>
            </a:r>
            <a:endParaRPr lang="en-US" sz="2000" dirty="0"/>
          </a:p>
          <a:p>
            <a:pPr marL="0" indent="0">
              <a:buNone/>
              <a:defRPr/>
            </a:pPr>
            <a:r>
              <a:rPr lang="en-US" sz="2000" dirty="0"/>
              <a:t>       </a:t>
            </a:r>
            <a:r>
              <a:rPr lang="en-US" sz="2000" dirty="0" smtClean="0"/>
              <a:t>              Sr</a:t>
            </a:r>
            <a:r>
              <a:rPr lang="en-US" sz="2000" dirty="0"/>
              <a:t>. Consultant with Galen Healthcare Solutions</a:t>
            </a:r>
          </a:p>
          <a:p>
            <a:pPr marL="1200150" lvl="2">
              <a:buFont typeface="Wingdings" panose="05000000000000000000" pitchFamily="2" charset="2"/>
              <a:buChar char="v"/>
              <a:defRPr/>
            </a:pPr>
            <a:r>
              <a:rPr lang="en-US" dirty="0" smtClean="0"/>
              <a:t>Over 20 years in Healthcare with extensive </a:t>
            </a:r>
          </a:p>
          <a:p>
            <a:pPr marL="971550" lvl="2" indent="0">
              <a:buNone/>
              <a:defRPr/>
            </a:pPr>
            <a:r>
              <a:rPr lang="en-US" dirty="0"/>
              <a:t> </a:t>
            </a:r>
            <a:r>
              <a:rPr lang="en-US" dirty="0" smtClean="0"/>
              <a:t>   knowledge of business </a:t>
            </a:r>
            <a:r>
              <a:rPr lang="en-US" dirty="0"/>
              <a:t>office workflows </a:t>
            </a:r>
            <a:r>
              <a:rPr lang="en-US" dirty="0" smtClean="0"/>
              <a:t>and </a:t>
            </a:r>
          </a:p>
          <a:p>
            <a:pPr marL="971550" lvl="2" indent="0">
              <a:buNone/>
              <a:defRPr/>
            </a:pPr>
            <a:r>
              <a:rPr lang="en-US" dirty="0"/>
              <a:t> </a:t>
            </a:r>
            <a:r>
              <a:rPr lang="en-US" dirty="0" smtClean="0"/>
              <a:t>   the </a:t>
            </a:r>
            <a:r>
              <a:rPr lang="en-US" dirty="0"/>
              <a:t>interfacing </a:t>
            </a:r>
            <a:r>
              <a:rPr lang="en-US" dirty="0" smtClean="0"/>
              <a:t>and dependence </a:t>
            </a:r>
            <a:r>
              <a:rPr lang="en-US" dirty="0"/>
              <a:t>of each</a:t>
            </a:r>
            <a:endParaRPr lang="en-US" dirty="0" smtClean="0"/>
          </a:p>
          <a:p>
            <a:pPr marL="1200150" lvl="2">
              <a:buFont typeface="Wingdings" panose="05000000000000000000" pitchFamily="2" charset="2"/>
              <a:buChar char="v"/>
              <a:defRPr/>
            </a:pPr>
            <a:r>
              <a:rPr lang="en-US" dirty="0" smtClean="0"/>
              <a:t>Galen TW </a:t>
            </a:r>
            <a:r>
              <a:rPr lang="en-US" dirty="0"/>
              <a:t>EHR </a:t>
            </a:r>
            <a:r>
              <a:rPr lang="en-US" dirty="0" smtClean="0"/>
              <a:t>Certified, Advance Certified-V11Note </a:t>
            </a:r>
          </a:p>
          <a:p>
            <a:pPr marL="1200150" lvl="2">
              <a:buFont typeface="Wingdings" panose="05000000000000000000" pitchFamily="2" charset="2"/>
              <a:buChar char="v"/>
              <a:defRPr/>
            </a:pPr>
            <a:r>
              <a:rPr lang="en-US" dirty="0" smtClean="0"/>
              <a:t>Business/System Analyst</a:t>
            </a:r>
          </a:p>
          <a:p>
            <a:pPr marL="0" indent="0">
              <a:buNone/>
            </a:pPr>
            <a:endParaRPr lang="en-US" dirty="0" smtClean="0"/>
          </a:p>
        </p:txBody>
      </p:sp>
      <p:sp>
        <p:nvSpPr>
          <p:cNvPr id="10" name="TextBox 3"/>
          <p:cNvSpPr txBox="1"/>
          <p:nvPr/>
        </p:nvSpPr>
        <p:spPr>
          <a:xfrm>
            <a:off x="4594870" y="1240354"/>
            <a:ext cx="2847331" cy="461665"/>
          </a:xfrm>
          <a:prstGeom prst="rect">
            <a:avLst/>
          </a:prstGeom>
          <a:no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dirty="0">
                <a:latin typeface="Arial" charset="0"/>
                <a:ea typeface="ＭＳ Ｐゴシック" panose="020B0600070205080204" pitchFamily="34" charset="-128"/>
              </a:rPr>
              <a:t>Today’s Presenters</a:t>
            </a:r>
          </a:p>
        </p:txBody>
      </p:sp>
      <p:pic>
        <p:nvPicPr>
          <p:cNvPr id="4" name="Picture 3"/>
          <p:cNvPicPr>
            <a:picLocks noChangeAspect="1"/>
          </p:cNvPicPr>
          <p:nvPr/>
        </p:nvPicPr>
        <p:blipFill>
          <a:blip r:embed="rId5"/>
          <a:stretch>
            <a:fillRect/>
          </a:stretch>
        </p:blipFill>
        <p:spPr>
          <a:xfrm>
            <a:off x="8814076" y="4779065"/>
            <a:ext cx="1226037" cy="1494417"/>
          </a:xfrm>
          <a:prstGeom prst="rect">
            <a:avLst/>
          </a:prstGeom>
        </p:spPr>
      </p:pic>
      <p:pic>
        <p:nvPicPr>
          <p:cNvPr id="8" name="Picture 7"/>
          <p:cNvPicPr>
            <a:picLocks noChangeAspect="1"/>
          </p:cNvPicPr>
          <p:nvPr/>
        </p:nvPicPr>
        <p:blipFill>
          <a:blip r:embed="rId6"/>
          <a:stretch>
            <a:fillRect/>
          </a:stretch>
        </p:blipFill>
        <p:spPr>
          <a:xfrm>
            <a:off x="8818726" y="3193342"/>
            <a:ext cx="1154331" cy="1494417"/>
          </a:xfrm>
          <a:prstGeom prst="rect">
            <a:avLst/>
          </a:prstGeom>
        </p:spPr>
      </p:pic>
    </p:spTree>
    <p:extLst>
      <p:ext uri="{BB962C8B-B14F-4D97-AF65-F5344CB8AC3E}">
        <p14:creationId xmlns:p14="http://schemas.microsoft.com/office/powerpoint/2010/main" val="1804480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sp>
        <p:nvSpPr>
          <p:cNvPr id="2" name="TextBox 1"/>
          <p:cNvSpPr txBox="1"/>
          <p:nvPr/>
        </p:nvSpPr>
        <p:spPr>
          <a:xfrm>
            <a:off x="5081289" y="1055020"/>
            <a:ext cx="1370311" cy="523220"/>
          </a:xfrm>
          <a:prstGeom prst="rect">
            <a:avLst/>
          </a:prstGeom>
          <a:noFill/>
        </p:spPr>
        <p:txBody>
          <a:bodyPr wrap="square" rtlCol="0">
            <a:spAutoFit/>
          </a:bodyPr>
          <a:lstStyle/>
          <a:p>
            <a:r>
              <a:rPr lang="en-US" sz="2800" dirty="0" smtClean="0"/>
              <a:t>Desktop</a:t>
            </a:r>
            <a:endParaRPr lang="en-US" sz="2800" dirty="0"/>
          </a:p>
        </p:txBody>
      </p:sp>
      <p:pic>
        <p:nvPicPr>
          <p:cNvPr id="10" name="Picture 9"/>
          <p:cNvPicPr/>
          <p:nvPr/>
        </p:nvPicPr>
        <p:blipFill>
          <a:blip r:embed="rId5"/>
          <a:stretch>
            <a:fillRect/>
          </a:stretch>
        </p:blipFill>
        <p:spPr>
          <a:xfrm>
            <a:off x="2396684" y="1796001"/>
            <a:ext cx="7572816" cy="4322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ounded Rectangle 10"/>
          <p:cNvSpPr/>
          <p:nvPr/>
        </p:nvSpPr>
        <p:spPr>
          <a:xfrm>
            <a:off x="5165763" y="5851707"/>
            <a:ext cx="691549" cy="2761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ounded Rectangle 17"/>
          <p:cNvSpPr/>
          <p:nvPr/>
        </p:nvSpPr>
        <p:spPr>
          <a:xfrm>
            <a:off x="4589461" y="5852620"/>
            <a:ext cx="551923" cy="2761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ounded Rectangle 23"/>
          <p:cNvSpPr/>
          <p:nvPr/>
        </p:nvSpPr>
        <p:spPr>
          <a:xfrm>
            <a:off x="5766444" y="5841999"/>
            <a:ext cx="551923" cy="2761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Rounded Rectangle 25"/>
          <p:cNvSpPr/>
          <p:nvPr/>
        </p:nvSpPr>
        <p:spPr>
          <a:xfrm>
            <a:off x="6394978" y="5841999"/>
            <a:ext cx="551923" cy="2761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7" name="Picture 26"/>
          <p:cNvPicPr>
            <a:picLocks noChangeAspect="1"/>
          </p:cNvPicPr>
          <p:nvPr/>
        </p:nvPicPr>
        <p:blipFill>
          <a:blip r:embed="rId6"/>
          <a:stretch>
            <a:fillRect/>
          </a:stretch>
        </p:blipFill>
        <p:spPr>
          <a:xfrm>
            <a:off x="2636322" y="1153332"/>
            <a:ext cx="7172696" cy="5090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Rounded Rectangle 27"/>
          <p:cNvSpPr/>
          <p:nvPr/>
        </p:nvSpPr>
        <p:spPr>
          <a:xfrm>
            <a:off x="4797631" y="1805708"/>
            <a:ext cx="3028208" cy="64060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3671506" y="4003812"/>
            <a:ext cx="1054100" cy="4445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691113" y="4359920"/>
            <a:ext cx="1587500" cy="2144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H="1">
            <a:off x="9725371" y="5358873"/>
            <a:ext cx="1427704" cy="711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01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24" grpId="0" animBg="1"/>
      <p:bldP spid="26" grpId="0" animBg="1"/>
      <p:bldP spid="28" grpId="0" animBg="1"/>
      <p:bldP spid="29"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10" name="Picture 9"/>
          <p:cNvPicPr/>
          <p:nvPr/>
        </p:nvPicPr>
        <p:blipFill>
          <a:blip r:embed="rId5"/>
          <a:stretch>
            <a:fillRect/>
          </a:stretch>
        </p:blipFill>
        <p:spPr>
          <a:xfrm>
            <a:off x="2396684" y="1796001"/>
            <a:ext cx="7572816" cy="4322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ounded Rectangle 3"/>
          <p:cNvSpPr/>
          <p:nvPr/>
        </p:nvSpPr>
        <p:spPr>
          <a:xfrm>
            <a:off x="8813800" y="5613400"/>
            <a:ext cx="838200" cy="2921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530600" y="2120900"/>
            <a:ext cx="3403600" cy="18519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122356" y="1993900"/>
            <a:ext cx="1186244" cy="139700"/>
          </a:xfrm>
          <a:prstGeom prst="roundRect">
            <a:avLst/>
          </a:prstGeom>
          <a:solidFill>
            <a:schemeClr val="accent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9" name="Picture 18"/>
          <p:cNvPicPr/>
          <p:nvPr/>
        </p:nvPicPr>
        <p:blipFill>
          <a:blip r:embed="rId6"/>
          <a:stretch>
            <a:fillRect/>
          </a:stretch>
        </p:blipFill>
        <p:spPr>
          <a:xfrm>
            <a:off x="1841500" y="1463528"/>
            <a:ext cx="8517128" cy="4810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ounded Rectangle 10"/>
          <p:cNvSpPr/>
          <p:nvPr/>
        </p:nvSpPr>
        <p:spPr>
          <a:xfrm>
            <a:off x="4122356" y="2235200"/>
            <a:ext cx="2156257"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8659872" y="2082800"/>
            <a:ext cx="1698756"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396684" y="2540000"/>
            <a:ext cx="417768" cy="33655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eft Arrow 1"/>
          <p:cNvSpPr/>
          <p:nvPr/>
        </p:nvSpPr>
        <p:spPr>
          <a:xfrm>
            <a:off x="10469882" y="2306099"/>
            <a:ext cx="1196650" cy="304800"/>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10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in)">
                                      <p:cBhvr>
                                        <p:cTn id="26" dur="2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ircle(in)">
                                      <p:cBhvr>
                                        <p:cTn id="3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20" grpId="0" animBg="1"/>
      <p:bldP spid="21"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4" name="Picture 3"/>
          <p:cNvPicPr>
            <a:picLocks noChangeAspect="1"/>
          </p:cNvPicPr>
          <p:nvPr/>
        </p:nvPicPr>
        <p:blipFill>
          <a:blip r:embed="rId5"/>
          <a:stretch>
            <a:fillRect/>
          </a:stretch>
        </p:blipFill>
        <p:spPr>
          <a:xfrm>
            <a:off x="2344136" y="1279480"/>
            <a:ext cx="7058025" cy="468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3352800" y="4038600"/>
            <a:ext cx="1219200" cy="330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Test, Sandy L</a:t>
            </a:r>
          </a:p>
          <a:p>
            <a:pPr algn="ctr"/>
            <a:r>
              <a:rPr lang="en-US" sz="1000" dirty="0" smtClean="0">
                <a:solidFill>
                  <a:schemeClr val="tx1"/>
                </a:solidFill>
              </a:rPr>
              <a:t>Test, Sandy L</a:t>
            </a:r>
            <a:endParaRPr lang="en-US" sz="1000" dirty="0">
              <a:solidFill>
                <a:schemeClr val="tx1"/>
              </a:solidFill>
            </a:endParaRPr>
          </a:p>
        </p:txBody>
      </p:sp>
      <p:sp>
        <p:nvSpPr>
          <p:cNvPr id="8" name="Rounded Rectangle 7"/>
          <p:cNvSpPr/>
          <p:nvPr/>
        </p:nvSpPr>
        <p:spPr>
          <a:xfrm>
            <a:off x="3136900" y="2501900"/>
            <a:ext cx="1270000" cy="177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Test, Sandy L</a:t>
            </a:r>
            <a:endParaRPr lang="en-US" sz="1000" dirty="0">
              <a:solidFill>
                <a:schemeClr val="tx1"/>
              </a:solidFill>
            </a:endParaRPr>
          </a:p>
        </p:txBody>
      </p:sp>
      <p:sp>
        <p:nvSpPr>
          <p:cNvPr id="16" name="Rounded Rectangle 15"/>
          <p:cNvSpPr/>
          <p:nvPr/>
        </p:nvSpPr>
        <p:spPr>
          <a:xfrm>
            <a:off x="5046713" y="4787900"/>
            <a:ext cx="1270000" cy="177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Cal Health</a:t>
            </a:r>
            <a:endParaRPr lang="en-US" sz="1000" dirty="0">
              <a:solidFill>
                <a:schemeClr val="tx1"/>
              </a:solidFill>
            </a:endParaRPr>
          </a:p>
        </p:txBody>
      </p:sp>
      <p:sp>
        <p:nvSpPr>
          <p:cNvPr id="9" name="Rounded Rectangle 8"/>
          <p:cNvSpPr/>
          <p:nvPr/>
        </p:nvSpPr>
        <p:spPr>
          <a:xfrm>
            <a:off x="2857500" y="1651000"/>
            <a:ext cx="279400" cy="3175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127500" y="1663700"/>
            <a:ext cx="279400" cy="3175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42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8" name="Picture 7"/>
          <p:cNvPicPr>
            <a:picLocks noChangeAspect="1"/>
          </p:cNvPicPr>
          <p:nvPr/>
        </p:nvPicPr>
        <p:blipFill>
          <a:blip r:embed="rId5"/>
          <a:stretch>
            <a:fillRect/>
          </a:stretch>
        </p:blipFill>
        <p:spPr>
          <a:xfrm>
            <a:off x="2318198" y="1358496"/>
            <a:ext cx="7381875" cy="5095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6"/>
          <a:stretch>
            <a:fillRect/>
          </a:stretch>
        </p:blipFill>
        <p:spPr>
          <a:xfrm>
            <a:off x="2318198" y="2540000"/>
            <a:ext cx="7743825" cy="2476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ounded Rectangle 17"/>
          <p:cNvSpPr/>
          <p:nvPr/>
        </p:nvSpPr>
        <p:spPr>
          <a:xfrm>
            <a:off x="5246622" y="5975652"/>
            <a:ext cx="684278" cy="457200"/>
          </a:xfrm>
          <a:prstGeom prst="roundRect">
            <a:avLst>
              <a:gd name="adj" fmla="val 4406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52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18" name="Picture 17"/>
          <p:cNvPicPr/>
          <p:nvPr/>
        </p:nvPicPr>
        <p:blipFill>
          <a:blip r:embed="rId5"/>
          <a:stretch>
            <a:fillRect/>
          </a:stretch>
        </p:blipFill>
        <p:spPr>
          <a:xfrm>
            <a:off x="2791968" y="1892420"/>
            <a:ext cx="6557646" cy="4081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Rectangle 18"/>
          <p:cNvSpPr/>
          <p:nvPr/>
        </p:nvSpPr>
        <p:spPr>
          <a:xfrm>
            <a:off x="5422270" y="2361620"/>
            <a:ext cx="1194816" cy="164370"/>
          </a:xfrm>
          <a:prstGeom prst="rect">
            <a:avLst/>
          </a:prstGeom>
          <a:solidFill>
            <a:srgbClr val="CBF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accent6">
                    <a:lumMod val="50000"/>
                  </a:schemeClr>
                </a:solidFill>
              </a:rPr>
              <a:t>Cal Health </a:t>
            </a:r>
            <a:endParaRPr lang="en-US" sz="900" dirty="0">
              <a:solidFill>
                <a:schemeClr val="accent6">
                  <a:lumMod val="50000"/>
                </a:schemeClr>
              </a:solidFill>
            </a:endParaRPr>
          </a:p>
        </p:txBody>
      </p:sp>
      <p:sp>
        <p:nvSpPr>
          <p:cNvPr id="20" name="Rectangle 19"/>
          <p:cNvSpPr/>
          <p:nvPr/>
        </p:nvSpPr>
        <p:spPr>
          <a:xfrm>
            <a:off x="5489955" y="2692401"/>
            <a:ext cx="1215645" cy="83324"/>
          </a:xfrm>
          <a:prstGeom prst="rect">
            <a:avLst/>
          </a:prstGeom>
          <a:solidFill>
            <a:srgbClr val="F8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accent6">
                    <a:lumMod val="50000"/>
                  </a:schemeClr>
                </a:solidFill>
              </a:rPr>
              <a:t>Cal Health</a:t>
            </a:r>
            <a:endParaRPr lang="en-US" sz="900" dirty="0"/>
          </a:p>
        </p:txBody>
      </p:sp>
      <p:sp>
        <p:nvSpPr>
          <p:cNvPr id="21" name="Rectangle 20"/>
          <p:cNvSpPr/>
          <p:nvPr/>
        </p:nvSpPr>
        <p:spPr>
          <a:xfrm>
            <a:off x="5524500" y="2916735"/>
            <a:ext cx="1181100" cy="153242"/>
          </a:xfrm>
          <a:prstGeom prst="rect">
            <a:avLst/>
          </a:prstGeom>
          <a:solidFill>
            <a:srgbClr val="F8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accent6">
                    <a:lumMod val="50000"/>
                  </a:schemeClr>
                </a:solidFill>
              </a:rPr>
              <a:t>Cal Health</a:t>
            </a:r>
            <a:endParaRPr lang="en-US" sz="900" dirty="0"/>
          </a:p>
        </p:txBody>
      </p:sp>
      <p:sp>
        <p:nvSpPr>
          <p:cNvPr id="2" name="Rounded Rectangle 1"/>
          <p:cNvSpPr/>
          <p:nvPr/>
        </p:nvSpPr>
        <p:spPr>
          <a:xfrm>
            <a:off x="2874262" y="2255168"/>
            <a:ext cx="5233418" cy="2672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241792" y="5163594"/>
            <a:ext cx="1072896" cy="823312"/>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2791968" y="1572768"/>
            <a:ext cx="329184" cy="682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8534400" y="4504944"/>
            <a:ext cx="329184" cy="6824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lbow Connector 8"/>
          <p:cNvCxnSpPr/>
          <p:nvPr/>
        </p:nvCxnSpPr>
        <p:spPr>
          <a:xfrm>
            <a:off x="1414272" y="2194208"/>
            <a:ext cx="1484374" cy="291651"/>
          </a:xfrm>
          <a:prstGeom prst="bent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537201" y="1960222"/>
            <a:ext cx="1295400" cy="13055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Cal Health</a:t>
            </a:r>
            <a:endParaRPr lang="en-US" sz="800" dirty="0">
              <a:solidFill>
                <a:schemeClr val="tx1"/>
              </a:solidFill>
            </a:endParaRPr>
          </a:p>
        </p:txBody>
      </p:sp>
    </p:spTree>
    <p:extLst>
      <p:ext uri="{BB962C8B-B14F-4D97-AF65-F5344CB8AC3E}">
        <p14:creationId xmlns:p14="http://schemas.microsoft.com/office/powerpoint/2010/main" val="359918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11" name="Picture 10"/>
          <p:cNvPicPr/>
          <p:nvPr/>
        </p:nvPicPr>
        <p:blipFill>
          <a:blip r:embed="rId5"/>
          <a:stretch>
            <a:fillRect/>
          </a:stretch>
        </p:blipFill>
        <p:spPr>
          <a:xfrm>
            <a:off x="2779776" y="1682497"/>
            <a:ext cx="6705600" cy="4387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3286760" y="2438400"/>
            <a:ext cx="4315968" cy="3474720"/>
          </a:xfrm>
          <a:prstGeom prst="round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9314688" y="2060448"/>
            <a:ext cx="963168" cy="243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418892" y="4614672"/>
            <a:ext cx="963168" cy="243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18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10" name="Picture 9"/>
          <p:cNvPicPr/>
          <p:nvPr/>
        </p:nvPicPr>
        <p:blipFill>
          <a:blip r:embed="rId5"/>
          <a:stretch>
            <a:fillRect/>
          </a:stretch>
        </p:blipFill>
        <p:spPr>
          <a:xfrm>
            <a:off x="2396684" y="1600200"/>
            <a:ext cx="7344724" cy="4477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ounded Rectangle 10"/>
          <p:cNvSpPr/>
          <p:nvPr/>
        </p:nvSpPr>
        <p:spPr>
          <a:xfrm>
            <a:off x="3011424" y="5781802"/>
            <a:ext cx="562547" cy="2952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ounded Rectangle 3"/>
          <p:cNvSpPr/>
          <p:nvPr/>
        </p:nvSpPr>
        <p:spPr>
          <a:xfrm>
            <a:off x="4978400" y="1892300"/>
            <a:ext cx="1447800" cy="139700"/>
          </a:xfrm>
          <a:prstGeom prst="roundRect">
            <a:avLst/>
          </a:prstGeom>
          <a:solidFill>
            <a:schemeClr val="accent1">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MPMTEST, SANDRA</a:t>
            </a:r>
            <a:endParaRPr lang="en-US" sz="900" dirty="0">
              <a:solidFill>
                <a:schemeClr val="tx1"/>
              </a:solidFill>
            </a:endParaRPr>
          </a:p>
        </p:txBody>
      </p:sp>
      <p:sp>
        <p:nvSpPr>
          <p:cNvPr id="2" name="Right Arrow 1"/>
          <p:cNvSpPr/>
          <p:nvPr/>
        </p:nvSpPr>
        <p:spPr>
          <a:xfrm>
            <a:off x="1828803" y="3111335"/>
            <a:ext cx="665018" cy="32063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6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9" name="Picture 8"/>
          <p:cNvPicPr/>
          <p:nvPr/>
        </p:nvPicPr>
        <p:blipFill>
          <a:blip r:embed="rId5"/>
          <a:stretch>
            <a:fillRect/>
          </a:stretch>
        </p:blipFill>
        <p:spPr>
          <a:xfrm>
            <a:off x="2576985" y="1667629"/>
            <a:ext cx="7445552" cy="4409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ounded Rectangle 9"/>
          <p:cNvSpPr/>
          <p:nvPr/>
        </p:nvSpPr>
        <p:spPr>
          <a:xfrm>
            <a:off x="3389376" y="1704879"/>
            <a:ext cx="4259389" cy="1848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Arrow Connector 10"/>
          <p:cNvCxnSpPr/>
          <p:nvPr/>
        </p:nvCxnSpPr>
        <p:spPr>
          <a:xfrm>
            <a:off x="426720" y="1797319"/>
            <a:ext cx="229209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flipH="1" flipV="1">
            <a:off x="2600121" y="5650037"/>
            <a:ext cx="745554" cy="3644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ounded Rectangle 17"/>
          <p:cNvSpPr/>
          <p:nvPr/>
        </p:nvSpPr>
        <p:spPr>
          <a:xfrm flipH="1" flipV="1">
            <a:off x="3368265" y="5664481"/>
            <a:ext cx="1332829" cy="3644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ounded Rectangle 19"/>
          <p:cNvSpPr/>
          <p:nvPr/>
        </p:nvSpPr>
        <p:spPr>
          <a:xfrm flipH="1" flipV="1">
            <a:off x="6057055" y="5650036"/>
            <a:ext cx="639929" cy="3915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ounded Rectangle 20"/>
          <p:cNvSpPr/>
          <p:nvPr/>
        </p:nvSpPr>
        <p:spPr>
          <a:xfrm flipH="1" flipV="1">
            <a:off x="6745809" y="5652654"/>
            <a:ext cx="668444" cy="3807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ounded Rectangle 21"/>
          <p:cNvSpPr/>
          <p:nvPr/>
        </p:nvSpPr>
        <p:spPr>
          <a:xfrm flipH="1" flipV="1">
            <a:off x="8076089" y="5666133"/>
            <a:ext cx="745554" cy="3644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ounded Rectangle 22"/>
          <p:cNvSpPr/>
          <p:nvPr/>
        </p:nvSpPr>
        <p:spPr>
          <a:xfrm flipH="1" flipV="1">
            <a:off x="9031293" y="5657043"/>
            <a:ext cx="986772" cy="3644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p:cNvPicPr/>
          <p:nvPr/>
        </p:nvPicPr>
        <p:blipFill>
          <a:blip r:embed="rId6"/>
          <a:stretch>
            <a:fillRect/>
          </a:stretch>
        </p:blipFill>
        <p:spPr>
          <a:xfrm>
            <a:off x="9248775" y="4666456"/>
            <a:ext cx="2838450" cy="857250"/>
          </a:xfrm>
          <a:prstGeom prst="rect">
            <a:avLst/>
          </a:prstGeom>
        </p:spPr>
      </p:pic>
      <p:sp>
        <p:nvSpPr>
          <p:cNvPr id="25" name="Rounded Rectangle 24"/>
          <p:cNvSpPr/>
          <p:nvPr/>
        </p:nvSpPr>
        <p:spPr>
          <a:xfrm flipH="1" flipV="1">
            <a:off x="5446646" y="5664481"/>
            <a:ext cx="588503" cy="3770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Rounded Rectangle 25"/>
          <p:cNvSpPr/>
          <p:nvPr/>
        </p:nvSpPr>
        <p:spPr>
          <a:xfrm flipH="1" flipV="1">
            <a:off x="4701094" y="5666133"/>
            <a:ext cx="745554" cy="3644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ounded Rectangle 27"/>
          <p:cNvSpPr/>
          <p:nvPr/>
        </p:nvSpPr>
        <p:spPr>
          <a:xfrm flipH="1" flipV="1">
            <a:off x="7407645" y="5665636"/>
            <a:ext cx="663972" cy="3644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06850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8" grpId="0" animBg="1"/>
      <p:bldP spid="20" grpId="0" animBg="1"/>
      <p:bldP spid="21" grpId="0" animBg="1"/>
      <p:bldP spid="22" grpId="0" animBg="1"/>
      <p:bldP spid="23" grpId="0" animBg="1"/>
      <p:bldP spid="25" grpId="0" animBg="1"/>
      <p:bldP spid="26"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9" name="Picture 8"/>
          <p:cNvPicPr/>
          <p:nvPr/>
        </p:nvPicPr>
        <p:blipFill>
          <a:blip r:embed="rId5"/>
          <a:stretch>
            <a:fillRect/>
          </a:stretch>
        </p:blipFill>
        <p:spPr>
          <a:xfrm>
            <a:off x="2006600" y="1803399"/>
            <a:ext cx="8026400" cy="4266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ounded Rectangle 1"/>
          <p:cNvSpPr/>
          <p:nvPr/>
        </p:nvSpPr>
        <p:spPr>
          <a:xfrm>
            <a:off x="5118265" y="2066306"/>
            <a:ext cx="926275" cy="26125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3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9" name="Picture 8"/>
          <p:cNvPicPr/>
          <p:nvPr/>
        </p:nvPicPr>
        <p:blipFill>
          <a:blip r:embed="rId5"/>
          <a:stretch>
            <a:fillRect/>
          </a:stretch>
        </p:blipFill>
        <p:spPr>
          <a:xfrm>
            <a:off x="2700338" y="1801494"/>
            <a:ext cx="6786561" cy="3913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2790703" y="3693225"/>
            <a:ext cx="154379" cy="369332"/>
          </a:xfrm>
          <a:prstGeom prst="rect">
            <a:avLst/>
          </a:prstGeom>
          <a:noFill/>
        </p:spPr>
        <p:txBody>
          <a:bodyPr wrap="square" rtlCol="0">
            <a:spAutoFit/>
          </a:bodyPr>
          <a:lstStyle/>
          <a:p>
            <a:r>
              <a:rPr lang="en-US" dirty="0"/>
              <a:t>√</a:t>
            </a:r>
          </a:p>
        </p:txBody>
      </p:sp>
      <p:sp>
        <p:nvSpPr>
          <p:cNvPr id="4" name="Rounded Rectangle 3"/>
          <p:cNvSpPr/>
          <p:nvPr/>
        </p:nvSpPr>
        <p:spPr>
          <a:xfrm>
            <a:off x="9093200" y="5437196"/>
            <a:ext cx="393699" cy="2666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stretch>
            <a:fillRect/>
          </a:stretch>
        </p:blipFill>
        <p:spPr>
          <a:xfrm>
            <a:off x="2276185" y="1333096"/>
            <a:ext cx="8004856" cy="4527018"/>
          </a:xfrm>
          <a:prstGeom prst="rect">
            <a:avLst/>
          </a:prstGeom>
        </p:spPr>
      </p:pic>
      <p:sp>
        <p:nvSpPr>
          <p:cNvPr id="5" name="Rounded Rectangle 4"/>
          <p:cNvSpPr/>
          <p:nvPr/>
        </p:nvSpPr>
        <p:spPr>
          <a:xfrm>
            <a:off x="4619501" y="1801494"/>
            <a:ext cx="819398" cy="2648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5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sp>
        <p:nvSpPr>
          <p:cNvPr id="12" name="Title 1"/>
          <p:cNvSpPr txBox="1">
            <a:spLocks/>
          </p:cNvSpPr>
          <p:nvPr/>
        </p:nvSpPr>
        <p:spPr>
          <a:xfrm>
            <a:off x="2607413" y="1270483"/>
            <a:ext cx="7084773" cy="907116"/>
          </a:xfrm>
          <a:prstGeom prst="rect">
            <a:avLst/>
          </a:prstGeom>
        </p:spPr>
        <p:txBody>
          <a:bodyPr vert="horz" lIns="91440" tIns="45720" rIns="91440" bIns="45720" rtlCol="0" anchor="ctr">
            <a:normAutofit fontScale="55000" lnSpcReduction="20000"/>
          </a:bodyPr>
          <a:lstStyle/>
          <a:p>
            <a:pPr lvl="0" algn="just">
              <a:spcBef>
                <a:spcPct val="0"/>
              </a:spcBef>
              <a:defRPr/>
            </a:pPr>
            <a:r>
              <a:rPr lang="en-US" sz="3600" b="1" dirty="0">
                <a:solidFill>
                  <a:srgbClr val="0068AD"/>
                </a:solidFill>
                <a:latin typeface="Helvetica"/>
                <a:ea typeface="+mj-ea"/>
                <a:cs typeface="Helvetica"/>
              </a:rPr>
              <a:t>Your phone has been automatically muted. Please use the Q&amp;A panel to ask questions during the presentation!</a:t>
            </a:r>
          </a:p>
        </p:txBody>
      </p:sp>
      <p:pic>
        <p:nvPicPr>
          <p:cNvPr id="4" name="Picture 3"/>
          <p:cNvPicPr>
            <a:picLocks noChangeAspect="1"/>
          </p:cNvPicPr>
          <p:nvPr/>
        </p:nvPicPr>
        <p:blipFill>
          <a:blip r:embed="rId5"/>
          <a:stretch>
            <a:fillRect/>
          </a:stretch>
        </p:blipFill>
        <p:spPr>
          <a:xfrm>
            <a:off x="2105903" y="2177600"/>
            <a:ext cx="8089540" cy="4393631"/>
          </a:xfrm>
          <a:prstGeom prst="rect">
            <a:avLst/>
          </a:prstGeom>
        </p:spPr>
      </p:pic>
      <p:sp>
        <p:nvSpPr>
          <p:cNvPr id="2" name="Oval 1"/>
          <p:cNvSpPr/>
          <p:nvPr/>
        </p:nvSpPr>
        <p:spPr>
          <a:xfrm>
            <a:off x="8134597" y="1947554"/>
            <a:ext cx="2339439" cy="19574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45777" y="1947553"/>
            <a:ext cx="2338065" cy="19574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23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9" name="Picture 8"/>
          <p:cNvPicPr/>
          <p:nvPr/>
        </p:nvPicPr>
        <p:blipFill>
          <a:blip r:embed="rId5"/>
          <a:stretch>
            <a:fillRect/>
          </a:stretch>
        </p:blipFill>
        <p:spPr>
          <a:xfrm>
            <a:off x="2246312" y="1817687"/>
            <a:ext cx="7518399" cy="4125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Oval 1"/>
          <p:cNvSpPr/>
          <p:nvPr/>
        </p:nvSpPr>
        <p:spPr>
          <a:xfrm>
            <a:off x="2260600" y="1817687"/>
            <a:ext cx="2619816" cy="16240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1714500" y="1817687"/>
            <a:ext cx="682184" cy="41751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571748" y="3455988"/>
            <a:ext cx="706435" cy="2159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stretch>
            <a:fillRect/>
          </a:stretch>
        </p:blipFill>
        <p:spPr>
          <a:xfrm>
            <a:off x="2177874" y="1582910"/>
            <a:ext cx="7646212" cy="184868"/>
          </a:xfrm>
          <a:prstGeom prst="rect">
            <a:avLst/>
          </a:prstGeom>
        </p:spPr>
      </p:pic>
    </p:spTree>
    <p:extLst>
      <p:ext uri="{BB962C8B-B14F-4D97-AF65-F5344CB8AC3E}">
        <p14:creationId xmlns:p14="http://schemas.microsoft.com/office/powerpoint/2010/main" val="99329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2" name="Picture 1"/>
          <p:cNvPicPr>
            <a:picLocks noChangeAspect="1"/>
          </p:cNvPicPr>
          <p:nvPr/>
        </p:nvPicPr>
        <p:blipFill>
          <a:blip r:embed="rId5"/>
          <a:stretch>
            <a:fillRect/>
          </a:stretch>
        </p:blipFill>
        <p:spPr>
          <a:xfrm>
            <a:off x="2540000" y="1358496"/>
            <a:ext cx="7124700" cy="4813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ight Arrow 3"/>
          <p:cNvSpPr/>
          <p:nvPr/>
        </p:nvSpPr>
        <p:spPr>
          <a:xfrm>
            <a:off x="1524000" y="2870200"/>
            <a:ext cx="1143000" cy="685800"/>
          </a:xfrm>
          <a:prstGeom prst="rightArrow">
            <a:avLst/>
          </a:prstGeom>
          <a:solidFill>
            <a:srgbClr val="FFFF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667000" y="3471225"/>
            <a:ext cx="139700" cy="127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283200" y="3472684"/>
            <a:ext cx="3975100" cy="1389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109525" y="5834947"/>
            <a:ext cx="482601" cy="3791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18099" y="3496435"/>
            <a:ext cx="733961" cy="115888"/>
          </a:xfrm>
          <a:prstGeom prst="rect">
            <a:avLst/>
          </a:prstGeom>
          <a:solidFill>
            <a:srgbClr val="CBF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LAB</a:t>
            </a:r>
            <a:endParaRPr lang="en-US" sz="800" dirty="0">
              <a:solidFill>
                <a:schemeClr val="tx1"/>
              </a:solidFill>
            </a:endParaRPr>
          </a:p>
        </p:txBody>
      </p:sp>
      <p:sp>
        <p:nvSpPr>
          <p:cNvPr id="11" name="Rounded Rectangle 10"/>
          <p:cNvSpPr/>
          <p:nvPr/>
        </p:nvSpPr>
        <p:spPr>
          <a:xfrm>
            <a:off x="5308600" y="1450828"/>
            <a:ext cx="1270000" cy="85872"/>
          </a:xfrm>
          <a:prstGeom prst="roundRect">
            <a:avLst/>
          </a:prstGeom>
          <a:solidFill>
            <a:srgbClr val="F2F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Susan Smith</a:t>
            </a:r>
            <a:endParaRPr lang="en-US" sz="900" dirty="0">
              <a:solidFill>
                <a:schemeClr val="tx1"/>
              </a:solidFill>
            </a:endParaRPr>
          </a:p>
        </p:txBody>
      </p:sp>
    </p:spTree>
    <p:extLst>
      <p:ext uri="{BB962C8B-B14F-4D97-AF65-F5344CB8AC3E}">
        <p14:creationId xmlns:p14="http://schemas.microsoft.com/office/powerpoint/2010/main" val="233129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10" name="Picture 9"/>
          <p:cNvPicPr/>
          <p:nvPr/>
        </p:nvPicPr>
        <p:blipFill>
          <a:blip r:embed="rId5"/>
          <a:stretch>
            <a:fillRect/>
          </a:stretch>
        </p:blipFill>
        <p:spPr>
          <a:xfrm>
            <a:off x="2171700" y="2032000"/>
            <a:ext cx="7010399" cy="3695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ounded Rectangle 10"/>
          <p:cNvSpPr/>
          <p:nvPr/>
        </p:nvSpPr>
        <p:spPr>
          <a:xfrm>
            <a:off x="8676514" y="3365786"/>
            <a:ext cx="505585" cy="11334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Arrow Connector 4"/>
          <p:cNvCxnSpPr/>
          <p:nvPr/>
        </p:nvCxnSpPr>
        <p:spPr>
          <a:xfrm>
            <a:off x="743775" y="3355349"/>
            <a:ext cx="1536700" cy="3807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2517569" y="4346369"/>
            <a:ext cx="148230" cy="1589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p:nvPr/>
        </p:nvPicPr>
        <p:blipFill>
          <a:blip r:embed="rId6"/>
          <a:stretch>
            <a:fillRect/>
          </a:stretch>
        </p:blipFill>
        <p:spPr>
          <a:xfrm>
            <a:off x="6187044" y="1488315"/>
            <a:ext cx="5400188" cy="3273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ounded Rectangle 8"/>
          <p:cNvSpPr/>
          <p:nvPr/>
        </p:nvSpPr>
        <p:spPr>
          <a:xfrm>
            <a:off x="3162300" y="2159000"/>
            <a:ext cx="5969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0668000" y="4473229"/>
            <a:ext cx="330200" cy="2783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61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10" name="Picture 9"/>
          <p:cNvPicPr/>
          <p:nvPr/>
        </p:nvPicPr>
        <p:blipFill>
          <a:blip r:embed="rId5"/>
          <a:stretch>
            <a:fillRect/>
          </a:stretch>
        </p:blipFill>
        <p:spPr>
          <a:xfrm>
            <a:off x="2782126" y="2145347"/>
            <a:ext cx="6427788" cy="2933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ounded Rectangle 10"/>
          <p:cNvSpPr/>
          <p:nvPr/>
        </p:nvSpPr>
        <p:spPr>
          <a:xfrm>
            <a:off x="8813800" y="4584700"/>
            <a:ext cx="370714" cy="35215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2" name="Picture 11"/>
          <p:cNvPicPr/>
          <p:nvPr/>
        </p:nvPicPr>
        <p:blipFill>
          <a:blip r:embed="rId6"/>
          <a:stretch>
            <a:fillRect/>
          </a:stretch>
        </p:blipFill>
        <p:spPr>
          <a:xfrm>
            <a:off x="2525492" y="1572852"/>
            <a:ext cx="6695313" cy="4393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ounded Rectangle 1"/>
          <p:cNvSpPr/>
          <p:nvPr/>
        </p:nvSpPr>
        <p:spPr>
          <a:xfrm>
            <a:off x="4419600" y="2032000"/>
            <a:ext cx="4445000" cy="6731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rved Right Arrow 3"/>
          <p:cNvSpPr/>
          <p:nvPr/>
        </p:nvSpPr>
        <p:spPr>
          <a:xfrm>
            <a:off x="3860800" y="4368800"/>
            <a:ext cx="876300" cy="710247"/>
          </a:xfrm>
          <a:prstGeom prst="curvedRight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7493001" y="5651542"/>
            <a:ext cx="507999" cy="3152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p:nvPr/>
        </p:nvPicPr>
        <p:blipFill>
          <a:blip r:embed="rId7"/>
          <a:stretch>
            <a:fillRect/>
          </a:stretch>
        </p:blipFill>
        <p:spPr>
          <a:xfrm>
            <a:off x="2648363" y="1622009"/>
            <a:ext cx="6695313" cy="4404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Rounded Rectangle 26"/>
          <p:cNvSpPr/>
          <p:nvPr/>
        </p:nvSpPr>
        <p:spPr>
          <a:xfrm>
            <a:off x="4737100" y="3056355"/>
            <a:ext cx="997527" cy="2775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8"/>
          <a:stretch>
            <a:fillRect/>
          </a:stretch>
        </p:blipFill>
        <p:spPr>
          <a:xfrm>
            <a:off x="3662865" y="1014427"/>
            <a:ext cx="4666307" cy="5162537"/>
          </a:xfrm>
          <a:prstGeom prst="rect">
            <a:avLst/>
          </a:prstGeom>
        </p:spPr>
      </p:pic>
      <p:pic>
        <p:nvPicPr>
          <p:cNvPr id="29" name="Picture 28"/>
          <p:cNvPicPr>
            <a:picLocks noChangeAspect="1"/>
          </p:cNvPicPr>
          <p:nvPr/>
        </p:nvPicPr>
        <p:blipFill>
          <a:blip r:embed="rId9"/>
          <a:stretch>
            <a:fillRect/>
          </a:stretch>
        </p:blipFill>
        <p:spPr>
          <a:xfrm>
            <a:off x="4713350" y="2857227"/>
            <a:ext cx="2601863" cy="172309"/>
          </a:xfrm>
          <a:prstGeom prst="rect">
            <a:avLst/>
          </a:prstGeom>
        </p:spPr>
      </p:pic>
      <p:pic>
        <p:nvPicPr>
          <p:cNvPr id="30" name="Picture 29"/>
          <p:cNvPicPr>
            <a:picLocks noChangeAspect="1"/>
          </p:cNvPicPr>
          <p:nvPr/>
        </p:nvPicPr>
        <p:blipFill>
          <a:blip r:embed="rId10"/>
          <a:stretch>
            <a:fillRect/>
          </a:stretch>
        </p:blipFill>
        <p:spPr>
          <a:xfrm>
            <a:off x="3633753" y="908142"/>
            <a:ext cx="4761055" cy="5251310"/>
          </a:xfrm>
          <a:prstGeom prst="rect">
            <a:avLst/>
          </a:prstGeom>
        </p:spPr>
      </p:pic>
      <p:sp>
        <p:nvSpPr>
          <p:cNvPr id="31" name="Rounded Rectangle 30"/>
          <p:cNvSpPr/>
          <p:nvPr/>
        </p:nvSpPr>
        <p:spPr>
          <a:xfrm>
            <a:off x="8025293" y="5868923"/>
            <a:ext cx="369515" cy="2989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63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down)">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4" grpId="0" animBg="1"/>
      <p:bldP spid="5" grpId="0" animBg="1"/>
      <p:bldP spid="27" grpId="0" animBg="1"/>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9" name="Picture 8"/>
          <p:cNvPicPr/>
          <p:nvPr/>
        </p:nvPicPr>
        <p:blipFill>
          <a:blip r:embed="rId5"/>
          <a:stretch>
            <a:fillRect/>
          </a:stretch>
        </p:blipFill>
        <p:spPr>
          <a:xfrm>
            <a:off x="2396684" y="1630268"/>
            <a:ext cx="7531100" cy="4293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4786091" y="1209328"/>
            <a:ext cx="2082800" cy="369332"/>
          </a:xfrm>
          <a:prstGeom prst="rect">
            <a:avLst/>
          </a:prstGeom>
          <a:noFill/>
        </p:spPr>
        <p:txBody>
          <a:bodyPr wrap="square" rtlCol="0">
            <a:spAutoFit/>
          </a:bodyPr>
          <a:lstStyle/>
          <a:p>
            <a:r>
              <a:rPr lang="en-US" b="1" u="sng" dirty="0"/>
              <a:t>Coding the </a:t>
            </a:r>
            <a:r>
              <a:rPr lang="en-US" b="1" u="sng" dirty="0" smtClean="0"/>
              <a:t>Visit                   </a:t>
            </a:r>
            <a:endParaRPr lang="en-US" dirty="0"/>
          </a:p>
        </p:txBody>
      </p:sp>
      <p:sp>
        <p:nvSpPr>
          <p:cNvPr id="2" name="Rounded Rectangle 1"/>
          <p:cNvSpPr/>
          <p:nvPr/>
        </p:nvSpPr>
        <p:spPr>
          <a:xfrm>
            <a:off x="6581070" y="5540234"/>
            <a:ext cx="662210" cy="3804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p:nvPr/>
        </p:nvPicPr>
        <p:blipFill>
          <a:blip r:embed="rId6"/>
          <a:stretch>
            <a:fillRect/>
          </a:stretch>
        </p:blipFill>
        <p:spPr>
          <a:xfrm>
            <a:off x="2665192" y="1690478"/>
            <a:ext cx="6861615" cy="4379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ounded Rectangle 3"/>
          <p:cNvSpPr/>
          <p:nvPr/>
        </p:nvSpPr>
        <p:spPr>
          <a:xfrm>
            <a:off x="9030462" y="5804105"/>
            <a:ext cx="463820" cy="23320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p:nvPr/>
        </p:nvPicPr>
        <p:blipFill>
          <a:blip r:embed="rId5"/>
          <a:stretch>
            <a:fillRect/>
          </a:stretch>
        </p:blipFill>
        <p:spPr>
          <a:xfrm>
            <a:off x="2466535" y="1733444"/>
            <a:ext cx="7531100" cy="4293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9266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11" name="Picture 10"/>
          <p:cNvPicPr>
            <a:picLocks noChangeAspect="1"/>
          </p:cNvPicPr>
          <p:nvPr/>
        </p:nvPicPr>
        <p:blipFill>
          <a:blip r:embed="rId5"/>
          <a:stretch>
            <a:fillRect/>
          </a:stretch>
        </p:blipFill>
        <p:spPr>
          <a:xfrm>
            <a:off x="2356612" y="1409912"/>
            <a:ext cx="7844001" cy="4812459"/>
          </a:xfrm>
          <a:prstGeom prst="rect">
            <a:avLst/>
          </a:prstGeom>
        </p:spPr>
      </p:pic>
      <p:sp>
        <p:nvSpPr>
          <p:cNvPr id="12" name="Rounded Rectangle 11"/>
          <p:cNvSpPr/>
          <p:nvPr/>
        </p:nvSpPr>
        <p:spPr>
          <a:xfrm flipV="1">
            <a:off x="8126249" y="2131967"/>
            <a:ext cx="676470" cy="20744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650172" y="2396688"/>
            <a:ext cx="354841" cy="12283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783105" y="2696939"/>
            <a:ext cx="232010" cy="95534"/>
          </a:xfrm>
          <a:prstGeom prst="roundRect">
            <a:avLst/>
          </a:prstGeom>
          <a:solidFill>
            <a:srgbClr val="CBF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755809" y="2960323"/>
            <a:ext cx="252981" cy="1050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759355" y="3244622"/>
            <a:ext cx="232010" cy="109182"/>
          </a:xfrm>
          <a:prstGeom prst="roundRect">
            <a:avLst/>
          </a:prstGeom>
          <a:solidFill>
            <a:srgbClr val="F8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658501" y="3503626"/>
            <a:ext cx="354841" cy="12283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780326" y="3783066"/>
            <a:ext cx="232010" cy="109182"/>
          </a:xfrm>
          <a:prstGeom prst="roundRect">
            <a:avLst/>
          </a:prstGeom>
          <a:solidFill>
            <a:srgbClr val="F8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969619" y="4054190"/>
            <a:ext cx="1002613" cy="12202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flipV="1">
            <a:off x="6497340" y="2009361"/>
            <a:ext cx="475395" cy="72788"/>
          </a:xfrm>
          <a:prstGeom prst="roundRect">
            <a:avLst/>
          </a:prstGeom>
          <a:solidFill>
            <a:srgbClr val="CA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975105" y="2009360"/>
            <a:ext cx="1508587" cy="86437"/>
          </a:xfrm>
          <a:prstGeom prst="roundRect">
            <a:avLst/>
          </a:prstGeom>
          <a:solidFill>
            <a:srgbClr val="CA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64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sp>
        <p:nvSpPr>
          <p:cNvPr id="12" name="Rounded Rectangle 11"/>
          <p:cNvSpPr/>
          <p:nvPr/>
        </p:nvSpPr>
        <p:spPr>
          <a:xfrm flipV="1">
            <a:off x="8180841" y="1995487"/>
            <a:ext cx="676470" cy="20744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a:stretch>
            <a:fillRect/>
          </a:stretch>
        </p:blipFill>
        <p:spPr>
          <a:xfrm>
            <a:off x="2560674" y="1333096"/>
            <a:ext cx="7732808" cy="4844628"/>
          </a:xfrm>
          <a:prstGeom prst="rect">
            <a:avLst/>
          </a:prstGeom>
        </p:spPr>
      </p:pic>
      <p:sp>
        <p:nvSpPr>
          <p:cNvPr id="2" name="Rounded Rectangle 1"/>
          <p:cNvSpPr/>
          <p:nvPr/>
        </p:nvSpPr>
        <p:spPr>
          <a:xfrm>
            <a:off x="5593020" y="5868537"/>
            <a:ext cx="778570" cy="3538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68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sp>
        <p:nvSpPr>
          <p:cNvPr id="8" name="Rounded Rectangle 7"/>
          <p:cNvSpPr/>
          <p:nvPr/>
        </p:nvSpPr>
        <p:spPr>
          <a:xfrm>
            <a:off x="5650172" y="2361063"/>
            <a:ext cx="354841" cy="12283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a:stretch>
            <a:fillRect/>
          </a:stretch>
        </p:blipFill>
        <p:spPr>
          <a:xfrm>
            <a:off x="2356612" y="1409912"/>
            <a:ext cx="7844001" cy="4812459"/>
          </a:xfrm>
          <a:prstGeom prst="rect">
            <a:avLst/>
          </a:prstGeom>
        </p:spPr>
      </p:pic>
      <p:sp>
        <p:nvSpPr>
          <p:cNvPr id="4" name="Rounded Rectangle 3"/>
          <p:cNvSpPr/>
          <p:nvPr/>
        </p:nvSpPr>
        <p:spPr>
          <a:xfrm>
            <a:off x="6728346" y="5923127"/>
            <a:ext cx="600502" cy="3275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4"/>
          <p:cNvPicPr/>
          <p:nvPr/>
        </p:nvPicPr>
        <p:blipFill>
          <a:blip r:embed="rId6"/>
          <a:stretch>
            <a:fillRect/>
          </a:stretch>
        </p:blipFill>
        <p:spPr>
          <a:xfrm>
            <a:off x="2118500" y="1463527"/>
            <a:ext cx="8065798" cy="4896329"/>
          </a:xfrm>
          <a:prstGeom prst="rect">
            <a:avLst/>
          </a:prstGeom>
        </p:spPr>
      </p:pic>
      <p:sp>
        <p:nvSpPr>
          <p:cNvPr id="5" name="Rounded Rectangle 4"/>
          <p:cNvSpPr/>
          <p:nvPr/>
        </p:nvSpPr>
        <p:spPr>
          <a:xfrm>
            <a:off x="6728346" y="3289110"/>
            <a:ext cx="395785" cy="7779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8038536" y="3712191"/>
            <a:ext cx="491319" cy="232012"/>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a:off x="7685968" y="4212912"/>
            <a:ext cx="491319" cy="232012"/>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a:off x="7714798" y="2778173"/>
            <a:ext cx="491319" cy="232012"/>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a:off x="7687502" y="2319459"/>
            <a:ext cx="491319" cy="232012"/>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52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ppt_w</p:attrName>
                                        </p:attrNameLst>
                                      </p:cBhvr>
                                      <p:tavLst>
                                        <p:tav tm="0">
                                          <p:val>
                                            <p:fltVal val="0"/>
                                          </p:val>
                                        </p:tav>
                                        <p:tav tm="100000">
                                          <p:val>
                                            <p:strVal val="#ppt_w"/>
                                          </p:val>
                                        </p:tav>
                                      </p:tavLst>
                                    </p:anim>
                                    <p:anim calcmode="lin" valueType="num">
                                      <p:cBhvr>
                                        <p:cTn id="22" dur="1000" fill="hold"/>
                                        <p:tgtEl>
                                          <p:spTgt spid="21"/>
                                        </p:tgtEl>
                                        <p:attrNameLst>
                                          <p:attrName>ppt_h</p:attrName>
                                        </p:attrNameLst>
                                      </p:cBhvr>
                                      <p:tavLst>
                                        <p:tav tm="0">
                                          <p:val>
                                            <p:fltVal val="0"/>
                                          </p:val>
                                        </p:tav>
                                        <p:tav tm="100000">
                                          <p:val>
                                            <p:strVal val="#ppt_h"/>
                                          </p:val>
                                        </p:tav>
                                      </p:tavLst>
                                    </p:anim>
                                    <p:anim calcmode="lin" valueType="num">
                                      <p:cBhvr>
                                        <p:cTn id="23" dur="1000" fill="hold"/>
                                        <p:tgtEl>
                                          <p:spTgt spid="21"/>
                                        </p:tgtEl>
                                        <p:attrNameLst>
                                          <p:attrName>style.rotation</p:attrName>
                                        </p:attrNameLst>
                                      </p:cBhvr>
                                      <p:tavLst>
                                        <p:tav tm="0">
                                          <p:val>
                                            <p:fltVal val="90"/>
                                          </p:val>
                                        </p:tav>
                                        <p:tav tm="100000">
                                          <p:val>
                                            <p:fltVal val="0"/>
                                          </p:val>
                                        </p:tav>
                                      </p:tavLst>
                                    </p:anim>
                                    <p:animEffect transition="in" filter="fade">
                                      <p:cBhvr>
                                        <p:cTn id="24" dur="1000"/>
                                        <p:tgtEl>
                                          <p:spTgt spid="21"/>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1000" fill="hold"/>
                                        <p:tgtEl>
                                          <p:spTgt spid="22"/>
                                        </p:tgtEl>
                                        <p:attrNameLst>
                                          <p:attrName>ppt_w</p:attrName>
                                        </p:attrNameLst>
                                      </p:cBhvr>
                                      <p:tavLst>
                                        <p:tav tm="0">
                                          <p:val>
                                            <p:fltVal val="0"/>
                                          </p:val>
                                        </p:tav>
                                        <p:tav tm="100000">
                                          <p:val>
                                            <p:strVal val="#ppt_w"/>
                                          </p:val>
                                        </p:tav>
                                      </p:tavLst>
                                    </p:anim>
                                    <p:anim calcmode="lin" valueType="num">
                                      <p:cBhvr>
                                        <p:cTn id="34" dur="1000" fill="hold"/>
                                        <p:tgtEl>
                                          <p:spTgt spid="22"/>
                                        </p:tgtEl>
                                        <p:attrNameLst>
                                          <p:attrName>ppt_h</p:attrName>
                                        </p:attrNameLst>
                                      </p:cBhvr>
                                      <p:tavLst>
                                        <p:tav tm="0">
                                          <p:val>
                                            <p:fltVal val="0"/>
                                          </p:val>
                                        </p:tav>
                                        <p:tav tm="100000">
                                          <p:val>
                                            <p:strVal val="#ppt_h"/>
                                          </p:val>
                                        </p:tav>
                                      </p:tavLst>
                                    </p:anim>
                                    <p:anim calcmode="lin" valueType="num">
                                      <p:cBhvr>
                                        <p:cTn id="35" dur="1000" fill="hold"/>
                                        <p:tgtEl>
                                          <p:spTgt spid="22"/>
                                        </p:tgtEl>
                                        <p:attrNameLst>
                                          <p:attrName>style.rotation</p:attrName>
                                        </p:attrNameLst>
                                      </p:cBhvr>
                                      <p:tavLst>
                                        <p:tav tm="0">
                                          <p:val>
                                            <p:fltVal val="90"/>
                                          </p:val>
                                        </p:tav>
                                        <p:tav tm="100000">
                                          <p:val>
                                            <p:fltVal val="0"/>
                                          </p:val>
                                        </p:tav>
                                      </p:tavLst>
                                    </p:anim>
                                    <p:animEffect transition="in" filter="fade">
                                      <p:cBhvr>
                                        <p:cTn id="36" dur="1000"/>
                                        <p:tgtEl>
                                          <p:spTgt spid="22"/>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 calcmode="lin" valueType="num">
                                      <p:cBhvr>
                                        <p:cTn id="41" dur="1000" fill="hold"/>
                                        <p:tgtEl>
                                          <p:spTgt spid="23"/>
                                        </p:tgtEl>
                                        <p:attrNameLst>
                                          <p:attrName>style.rotation</p:attrName>
                                        </p:attrNameLst>
                                      </p:cBhvr>
                                      <p:tavLst>
                                        <p:tav tm="0">
                                          <p:val>
                                            <p:fltVal val="90"/>
                                          </p:val>
                                        </p:tav>
                                        <p:tav tm="100000">
                                          <p:val>
                                            <p:fltVal val="0"/>
                                          </p:val>
                                        </p:tav>
                                      </p:tavLst>
                                    </p:anim>
                                    <p:animEffect transition="in" filter="fade">
                                      <p:cBhvr>
                                        <p:cTn id="4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21" grpId="0" animBg="1"/>
      <p:bldP spid="22"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2" name="Picture 1"/>
          <p:cNvPicPr>
            <a:picLocks noChangeAspect="1"/>
          </p:cNvPicPr>
          <p:nvPr/>
        </p:nvPicPr>
        <p:blipFill>
          <a:blip r:embed="rId5"/>
          <a:stretch>
            <a:fillRect/>
          </a:stretch>
        </p:blipFill>
        <p:spPr>
          <a:xfrm>
            <a:off x="2534252" y="1205307"/>
            <a:ext cx="7488721" cy="5229513"/>
          </a:xfrm>
          <a:prstGeom prst="rect">
            <a:avLst/>
          </a:prstGeom>
        </p:spPr>
      </p:pic>
      <p:sp>
        <p:nvSpPr>
          <p:cNvPr id="4" name="Rounded Rectangle 3"/>
          <p:cNvSpPr/>
          <p:nvPr/>
        </p:nvSpPr>
        <p:spPr>
          <a:xfrm>
            <a:off x="3249828" y="1380638"/>
            <a:ext cx="1519881" cy="165779"/>
          </a:xfrm>
          <a:prstGeom prst="roundRect">
            <a:avLst/>
          </a:prstGeom>
          <a:solidFill>
            <a:srgbClr val="E2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8723796" y="1742303"/>
            <a:ext cx="1299177" cy="16063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2842054" y="3783099"/>
            <a:ext cx="5486400" cy="18535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2842054" y="3249615"/>
            <a:ext cx="5486400" cy="18535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715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4" name="Picture 3"/>
          <p:cNvPicPr>
            <a:picLocks noChangeAspect="1"/>
          </p:cNvPicPr>
          <p:nvPr/>
        </p:nvPicPr>
        <p:blipFill>
          <a:blip r:embed="rId5"/>
          <a:stretch>
            <a:fillRect/>
          </a:stretch>
        </p:blipFill>
        <p:spPr>
          <a:xfrm>
            <a:off x="2852039" y="4140208"/>
            <a:ext cx="6048375" cy="1419225"/>
          </a:xfrm>
          <a:prstGeom prst="rect">
            <a:avLst/>
          </a:prstGeom>
        </p:spPr>
      </p:pic>
      <p:pic>
        <p:nvPicPr>
          <p:cNvPr id="5" name="Picture 4"/>
          <p:cNvPicPr>
            <a:picLocks noChangeAspect="1"/>
          </p:cNvPicPr>
          <p:nvPr/>
        </p:nvPicPr>
        <p:blipFill>
          <a:blip r:embed="rId6"/>
          <a:stretch>
            <a:fillRect/>
          </a:stretch>
        </p:blipFill>
        <p:spPr>
          <a:xfrm>
            <a:off x="2823464" y="1463528"/>
            <a:ext cx="6076950" cy="2362200"/>
          </a:xfrm>
          <a:prstGeom prst="rect">
            <a:avLst/>
          </a:prstGeom>
        </p:spPr>
      </p:pic>
      <p:sp>
        <p:nvSpPr>
          <p:cNvPr id="8" name="Rounded Rectangle 7"/>
          <p:cNvSpPr/>
          <p:nvPr/>
        </p:nvSpPr>
        <p:spPr>
          <a:xfrm>
            <a:off x="3521677" y="5103341"/>
            <a:ext cx="1000897" cy="3336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131479" y="5103341"/>
            <a:ext cx="564291" cy="3336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059387" y="2874929"/>
            <a:ext cx="3219226" cy="7085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98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sp>
        <p:nvSpPr>
          <p:cNvPr id="9" name="Title 1"/>
          <p:cNvSpPr>
            <a:spLocks noGrp="1"/>
          </p:cNvSpPr>
          <p:nvPr>
            <p:ph type="title"/>
          </p:nvPr>
        </p:nvSpPr>
        <p:spPr>
          <a:xfrm>
            <a:off x="4320942" y="1170976"/>
            <a:ext cx="3104414" cy="1143000"/>
          </a:xfrm>
        </p:spPr>
        <p:txBody>
          <a:bodyPr/>
          <a:lstStyle/>
          <a:p>
            <a:r>
              <a:rPr lang="en-US" sz="2800" b="1" dirty="0"/>
              <a:t>Agenda for Today</a:t>
            </a:r>
          </a:p>
        </p:txBody>
      </p:sp>
      <p:sp>
        <p:nvSpPr>
          <p:cNvPr id="10" name="Content Placeholder 2"/>
          <p:cNvSpPr>
            <a:spLocks noGrp="1"/>
          </p:cNvSpPr>
          <p:nvPr>
            <p:ph idx="1"/>
          </p:nvPr>
        </p:nvSpPr>
        <p:spPr>
          <a:xfrm>
            <a:off x="2396684" y="2396864"/>
            <a:ext cx="7772400" cy="3429000"/>
          </a:xfrm>
        </p:spPr>
        <p:txBody>
          <a:bodyPr/>
          <a:lstStyle/>
          <a:p>
            <a:r>
              <a:rPr lang="en-US" sz="2400" dirty="0" smtClean="0"/>
              <a:t>Brief introduction to MEDITECH and MPM</a:t>
            </a:r>
          </a:p>
          <a:p>
            <a:r>
              <a:rPr lang="en-US" sz="2400" dirty="0" smtClean="0"/>
              <a:t>Interoperability between MPM and the inpatient MEDITECH EHR</a:t>
            </a:r>
            <a:endParaRPr lang="en-US" sz="2400" dirty="0"/>
          </a:p>
          <a:p>
            <a:r>
              <a:rPr lang="en-US" sz="2400" dirty="0" smtClean="0"/>
              <a:t>Patient Visit from Check In to Check Out</a:t>
            </a:r>
            <a:endParaRPr lang="en-US" sz="2400" dirty="0"/>
          </a:p>
          <a:p>
            <a:endParaRPr lang="en-US" dirty="0"/>
          </a:p>
          <a:p>
            <a:endParaRPr lang="en-US" dirty="0" smtClean="0"/>
          </a:p>
          <a:p>
            <a:endParaRPr lang="en-US" dirty="0" smtClean="0"/>
          </a:p>
          <a:p>
            <a:pPr lvl="0"/>
            <a:endParaRPr lang="en-US" dirty="0" smtClean="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395783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2" name="Picture 1"/>
          <p:cNvPicPr>
            <a:picLocks noChangeAspect="1"/>
          </p:cNvPicPr>
          <p:nvPr/>
        </p:nvPicPr>
        <p:blipFill>
          <a:blip r:embed="rId5"/>
          <a:stretch>
            <a:fillRect/>
          </a:stretch>
        </p:blipFill>
        <p:spPr>
          <a:xfrm>
            <a:off x="2600692" y="1279480"/>
            <a:ext cx="7486154" cy="5211600"/>
          </a:xfrm>
          <a:prstGeom prst="rect">
            <a:avLst/>
          </a:prstGeom>
        </p:spPr>
      </p:pic>
      <p:sp>
        <p:nvSpPr>
          <p:cNvPr id="8" name="Rounded Rectangle 7"/>
          <p:cNvSpPr/>
          <p:nvPr/>
        </p:nvSpPr>
        <p:spPr>
          <a:xfrm>
            <a:off x="7908324" y="2520778"/>
            <a:ext cx="914400" cy="9391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07289" y="3807333"/>
            <a:ext cx="6701035" cy="413374"/>
            <a:chOff x="1207289" y="3807333"/>
            <a:chExt cx="6701035" cy="413374"/>
          </a:xfrm>
        </p:grpSpPr>
        <p:pic>
          <p:nvPicPr>
            <p:cNvPr id="9" name="Picture 8"/>
            <p:cNvPicPr>
              <a:picLocks noChangeAspect="1"/>
            </p:cNvPicPr>
            <p:nvPr/>
          </p:nvPicPr>
          <p:blipFill>
            <a:blip r:embed="rId6"/>
            <a:stretch>
              <a:fillRect/>
            </a:stretch>
          </p:blipFill>
          <p:spPr>
            <a:xfrm>
              <a:off x="1207289" y="3850662"/>
              <a:ext cx="6701035" cy="370045"/>
            </a:xfrm>
            <a:prstGeom prst="rect">
              <a:avLst/>
            </a:prstGeom>
          </p:spPr>
        </p:pic>
        <p:sp>
          <p:nvSpPr>
            <p:cNvPr id="16" name="Rounded Rectangle 15"/>
            <p:cNvSpPr/>
            <p:nvPr/>
          </p:nvSpPr>
          <p:spPr>
            <a:xfrm>
              <a:off x="7055708" y="3807333"/>
              <a:ext cx="852616" cy="4133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6178510" y="2698500"/>
            <a:ext cx="1303506" cy="91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184090" y="3320973"/>
            <a:ext cx="1303506" cy="91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074956" y="4056248"/>
            <a:ext cx="1303506" cy="91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71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4" name="Picture 3"/>
          <p:cNvPicPr>
            <a:picLocks noChangeAspect="1"/>
          </p:cNvPicPr>
          <p:nvPr/>
        </p:nvPicPr>
        <p:blipFill>
          <a:blip r:embed="rId5"/>
          <a:stretch>
            <a:fillRect/>
          </a:stretch>
        </p:blipFill>
        <p:spPr>
          <a:xfrm>
            <a:off x="2735404" y="2056384"/>
            <a:ext cx="9172575" cy="3562350"/>
          </a:xfrm>
          <a:prstGeom prst="rect">
            <a:avLst/>
          </a:prstGeom>
        </p:spPr>
      </p:pic>
      <p:pic>
        <p:nvPicPr>
          <p:cNvPr id="8" name="Picture 7"/>
          <p:cNvPicPr>
            <a:picLocks noChangeAspect="1"/>
          </p:cNvPicPr>
          <p:nvPr/>
        </p:nvPicPr>
        <p:blipFill>
          <a:blip r:embed="rId6"/>
          <a:stretch>
            <a:fillRect/>
          </a:stretch>
        </p:blipFill>
        <p:spPr>
          <a:xfrm>
            <a:off x="467239" y="5870132"/>
            <a:ext cx="7972425" cy="523875"/>
          </a:xfrm>
          <a:prstGeom prst="rect">
            <a:avLst/>
          </a:prstGeom>
        </p:spPr>
      </p:pic>
      <p:sp>
        <p:nvSpPr>
          <p:cNvPr id="9" name="Rounded Rectangle 8"/>
          <p:cNvSpPr/>
          <p:nvPr/>
        </p:nvSpPr>
        <p:spPr>
          <a:xfrm>
            <a:off x="9665357" y="3646029"/>
            <a:ext cx="1068974" cy="4324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770803" y="5088423"/>
            <a:ext cx="3894553" cy="5303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370690" y="5915825"/>
            <a:ext cx="1068974" cy="4324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7"/>
          <a:stretch>
            <a:fillRect/>
          </a:stretch>
        </p:blipFill>
        <p:spPr>
          <a:xfrm>
            <a:off x="11595" y="1194857"/>
            <a:ext cx="6149429" cy="2451171"/>
          </a:xfrm>
          <a:prstGeom prst="rect">
            <a:avLst/>
          </a:prstGeom>
        </p:spPr>
      </p:pic>
    </p:spTree>
    <p:extLst>
      <p:ext uri="{BB962C8B-B14F-4D97-AF65-F5344CB8AC3E}">
        <p14:creationId xmlns:p14="http://schemas.microsoft.com/office/powerpoint/2010/main" val="61079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77360" y="1542069"/>
            <a:ext cx="11276190" cy="2914286"/>
            <a:chOff x="477360" y="1542069"/>
            <a:chExt cx="11276190" cy="2914286"/>
          </a:xfrm>
        </p:grpSpPr>
        <p:pic>
          <p:nvPicPr>
            <p:cNvPr id="5" name="Picture 4"/>
            <p:cNvPicPr>
              <a:picLocks noChangeAspect="1"/>
            </p:cNvPicPr>
            <p:nvPr/>
          </p:nvPicPr>
          <p:blipFill>
            <a:blip r:embed="rId3"/>
            <a:stretch>
              <a:fillRect/>
            </a:stretch>
          </p:blipFill>
          <p:spPr>
            <a:xfrm>
              <a:off x="477360" y="1542069"/>
              <a:ext cx="11276190" cy="2914286"/>
            </a:xfrm>
            <a:prstGeom prst="rect">
              <a:avLst/>
            </a:prstGeom>
          </p:spPr>
        </p:pic>
        <p:sp>
          <p:nvSpPr>
            <p:cNvPr id="12" name="Rounded Rectangle 11"/>
            <p:cNvSpPr/>
            <p:nvPr/>
          </p:nvSpPr>
          <p:spPr>
            <a:xfrm>
              <a:off x="10179966" y="4164216"/>
              <a:ext cx="1396314" cy="21006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galen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5"/>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grpSp>
        <p:nvGrpSpPr>
          <p:cNvPr id="9" name="Group 8"/>
          <p:cNvGrpSpPr/>
          <p:nvPr/>
        </p:nvGrpSpPr>
        <p:grpSpPr>
          <a:xfrm>
            <a:off x="2578638" y="1241072"/>
            <a:ext cx="7469133" cy="5157984"/>
            <a:chOff x="2578638" y="1241072"/>
            <a:chExt cx="7469133" cy="5157984"/>
          </a:xfrm>
        </p:grpSpPr>
        <p:pic>
          <p:nvPicPr>
            <p:cNvPr id="2" name="Picture 1"/>
            <p:cNvPicPr>
              <a:picLocks noChangeAspect="1"/>
            </p:cNvPicPr>
            <p:nvPr/>
          </p:nvPicPr>
          <p:blipFill>
            <a:blip r:embed="rId6"/>
            <a:stretch>
              <a:fillRect/>
            </a:stretch>
          </p:blipFill>
          <p:spPr>
            <a:xfrm>
              <a:off x="2578638" y="1241072"/>
              <a:ext cx="7399949" cy="5157984"/>
            </a:xfrm>
            <a:prstGeom prst="rect">
              <a:avLst/>
            </a:prstGeom>
          </p:spPr>
        </p:pic>
        <p:sp>
          <p:nvSpPr>
            <p:cNvPr id="4" name="Rounded Rectangle 3"/>
            <p:cNvSpPr/>
            <p:nvPr/>
          </p:nvSpPr>
          <p:spPr>
            <a:xfrm>
              <a:off x="8651457" y="4757352"/>
              <a:ext cx="1396314" cy="21006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912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4" name="Picture 3"/>
          <p:cNvPicPr>
            <a:picLocks noChangeAspect="1"/>
          </p:cNvPicPr>
          <p:nvPr/>
        </p:nvPicPr>
        <p:blipFill>
          <a:blip r:embed="rId5"/>
          <a:stretch>
            <a:fillRect/>
          </a:stretch>
        </p:blipFill>
        <p:spPr>
          <a:xfrm>
            <a:off x="2625000" y="1279480"/>
            <a:ext cx="7416790" cy="5211600"/>
          </a:xfrm>
          <a:prstGeom prst="rect">
            <a:avLst/>
          </a:prstGeom>
        </p:spPr>
      </p:pic>
      <p:sp>
        <p:nvSpPr>
          <p:cNvPr id="10" name="Oval 9"/>
          <p:cNvSpPr/>
          <p:nvPr/>
        </p:nvSpPr>
        <p:spPr>
          <a:xfrm>
            <a:off x="5100638" y="1785938"/>
            <a:ext cx="1177975" cy="2714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7496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85896" y="1213573"/>
            <a:ext cx="8395943" cy="5212982"/>
          </a:xfrm>
          <a:prstGeom prst="rect">
            <a:avLst/>
          </a:prstGeom>
        </p:spPr>
      </p:pic>
      <p:pic>
        <p:nvPicPr>
          <p:cNvPr id="6" name="Picture 5" descr="galen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5"/>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sp>
        <p:nvSpPr>
          <p:cNvPr id="11" name="Rounded Rectangle 10"/>
          <p:cNvSpPr/>
          <p:nvPr/>
        </p:nvSpPr>
        <p:spPr>
          <a:xfrm>
            <a:off x="3035399" y="6041787"/>
            <a:ext cx="2236992" cy="3847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278130" y="6041787"/>
            <a:ext cx="1865870" cy="3847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040680" y="2034479"/>
            <a:ext cx="1989438" cy="3974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52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2" name="Picture 1"/>
          <p:cNvPicPr>
            <a:picLocks noChangeAspect="1"/>
          </p:cNvPicPr>
          <p:nvPr/>
        </p:nvPicPr>
        <p:blipFill>
          <a:blip r:embed="rId5"/>
          <a:stretch>
            <a:fillRect/>
          </a:stretch>
        </p:blipFill>
        <p:spPr>
          <a:xfrm>
            <a:off x="2396684" y="1279480"/>
            <a:ext cx="7496209" cy="5210398"/>
          </a:xfrm>
          <a:prstGeom prst="rect">
            <a:avLst/>
          </a:prstGeom>
        </p:spPr>
      </p:pic>
      <p:pic>
        <p:nvPicPr>
          <p:cNvPr id="4" name="Picture 3"/>
          <p:cNvPicPr>
            <a:picLocks noChangeAspect="1"/>
          </p:cNvPicPr>
          <p:nvPr/>
        </p:nvPicPr>
        <p:blipFill rotWithShape="1">
          <a:blip r:embed="rId6"/>
          <a:srcRect l="14078" t="60258" r="13269" b="6791"/>
          <a:stretch/>
        </p:blipFill>
        <p:spPr>
          <a:xfrm>
            <a:off x="4040659" y="3543392"/>
            <a:ext cx="7030995" cy="1964725"/>
          </a:xfrm>
          <a:prstGeom prst="rect">
            <a:avLst/>
          </a:prstGeom>
        </p:spPr>
      </p:pic>
      <p:sp>
        <p:nvSpPr>
          <p:cNvPr id="5" name="Rounded Rectangle 4"/>
          <p:cNvSpPr/>
          <p:nvPr/>
        </p:nvSpPr>
        <p:spPr>
          <a:xfrm>
            <a:off x="3521676" y="6178378"/>
            <a:ext cx="778475" cy="311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040659" y="3728929"/>
            <a:ext cx="7030995" cy="17791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85324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2" name="Picture 1"/>
          <p:cNvPicPr>
            <a:picLocks noChangeAspect="1"/>
          </p:cNvPicPr>
          <p:nvPr/>
        </p:nvPicPr>
        <p:blipFill>
          <a:blip r:embed="rId5"/>
          <a:stretch>
            <a:fillRect/>
          </a:stretch>
        </p:blipFill>
        <p:spPr>
          <a:xfrm>
            <a:off x="2396684" y="1279480"/>
            <a:ext cx="7496209" cy="5210398"/>
          </a:xfrm>
          <a:prstGeom prst="rect">
            <a:avLst/>
          </a:prstGeom>
        </p:spPr>
      </p:pic>
      <p:pic>
        <p:nvPicPr>
          <p:cNvPr id="5" name="Picture 4"/>
          <p:cNvPicPr>
            <a:picLocks noChangeAspect="1"/>
          </p:cNvPicPr>
          <p:nvPr/>
        </p:nvPicPr>
        <p:blipFill>
          <a:blip r:embed="rId6"/>
          <a:stretch>
            <a:fillRect/>
          </a:stretch>
        </p:blipFill>
        <p:spPr>
          <a:xfrm>
            <a:off x="5601939" y="2477236"/>
            <a:ext cx="5199480" cy="4012641"/>
          </a:xfrm>
          <a:prstGeom prst="rect">
            <a:avLst/>
          </a:prstGeom>
        </p:spPr>
      </p:pic>
      <p:grpSp>
        <p:nvGrpSpPr>
          <p:cNvPr id="4" name="Group 3"/>
          <p:cNvGrpSpPr/>
          <p:nvPr/>
        </p:nvGrpSpPr>
        <p:grpSpPr>
          <a:xfrm>
            <a:off x="2732087" y="5027152"/>
            <a:ext cx="6727826" cy="720413"/>
            <a:chOff x="2732087" y="5027152"/>
            <a:chExt cx="6727826" cy="720413"/>
          </a:xfrm>
        </p:grpSpPr>
        <p:pic>
          <p:nvPicPr>
            <p:cNvPr id="8" name="Picture 7"/>
            <p:cNvPicPr>
              <a:picLocks noChangeAspect="1"/>
            </p:cNvPicPr>
            <p:nvPr/>
          </p:nvPicPr>
          <p:blipFill>
            <a:blip r:embed="rId7"/>
            <a:stretch>
              <a:fillRect/>
            </a:stretch>
          </p:blipFill>
          <p:spPr>
            <a:xfrm>
              <a:off x="2732087" y="5027152"/>
              <a:ext cx="6727826" cy="720413"/>
            </a:xfrm>
            <a:prstGeom prst="rect">
              <a:avLst/>
            </a:prstGeom>
          </p:spPr>
        </p:pic>
        <p:sp>
          <p:nvSpPr>
            <p:cNvPr id="9" name="Rounded Rectangle 8"/>
            <p:cNvSpPr/>
            <p:nvPr/>
          </p:nvSpPr>
          <p:spPr>
            <a:xfrm>
              <a:off x="2732087" y="5027152"/>
              <a:ext cx="1666918" cy="5951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153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4" name="Picture 3"/>
          <p:cNvPicPr>
            <a:picLocks noChangeAspect="1"/>
          </p:cNvPicPr>
          <p:nvPr/>
        </p:nvPicPr>
        <p:blipFill>
          <a:blip r:embed="rId5"/>
          <a:stretch>
            <a:fillRect/>
          </a:stretch>
        </p:blipFill>
        <p:spPr>
          <a:xfrm>
            <a:off x="1577117" y="1279480"/>
            <a:ext cx="8974618" cy="5169501"/>
          </a:xfrm>
          <a:prstGeom prst="rect">
            <a:avLst/>
          </a:prstGeom>
        </p:spPr>
      </p:pic>
      <p:pic>
        <p:nvPicPr>
          <p:cNvPr id="8" name="Picture 7"/>
          <p:cNvPicPr>
            <a:picLocks noChangeAspect="1"/>
          </p:cNvPicPr>
          <p:nvPr/>
        </p:nvPicPr>
        <p:blipFill>
          <a:blip r:embed="rId6"/>
          <a:stretch>
            <a:fillRect/>
          </a:stretch>
        </p:blipFill>
        <p:spPr>
          <a:xfrm>
            <a:off x="5298415" y="2542476"/>
            <a:ext cx="5830904" cy="3808897"/>
          </a:xfrm>
          <a:prstGeom prst="rect">
            <a:avLst/>
          </a:prstGeom>
        </p:spPr>
      </p:pic>
      <p:sp>
        <p:nvSpPr>
          <p:cNvPr id="9" name="Rounded Rectangle 8"/>
          <p:cNvSpPr/>
          <p:nvPr/>
        </p:nvSpPr>
        <p:spPr>
          <a:xfrm>
            <a:off x="10120184" y="3645242"/>
            <a:ext cx="1009135" cy="34598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4874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18500" y="1078524"/>
            <a:ext cx="8026987" cy="3252692"/>
          </a:xfrm>
          <a:prstGeom prst="rect">
            <a:avLst/>
          </a:prstGeom>
        </p:spPr>
        <p:txBody>
          <a:bodyPr vert="horz" lIns="91440" tIns="45720" rIns="91440" bIns="45720" rtlCol="0" anchor="ctr">
            <a:noAutofit/>
          </a:bodyPr>
          <a:lstStyle/>
          <a:p>
            <a:pPr lvl="0" algn="ctr">
              <a:spcBef>
                <a:spcPct val="0"/>
              </a:spcBef>
              <a:defRPr/>
            </a:pPr>
            <a:r>
              <a:rPr lang="en-US" b="1" dirty="0">
                <a:solidFill>
                  <a:srgbClr val="0068AD"/>
                </a:solidFill>
                <a:latin typeface="Helvetica" panose="020B0604020202020204" pitchFamily="34" charset="0"/>
                <a:ea typeface="+mj-ea"/>
                <a:cs typeface="Helvetica" panose="020B0604020202020204" pitchFamily="34" charset="0"/>
              </a:rPr>
              <a:t>Thank you for joining us today.</a:t>
            </a:r>
          </a:p>
          <a:p>
            <a:pPr lvl="0" algn="ctr">
              <a:spcBef>
                <a:spcPct val="0"/>
              </a:spcBef>
              <a:defRPr/>
            </a:pPr>
            <a:endParaRPr lang="en-US" b="1" dirty="0">
              <a:solidFill>
                <a:srgbClr val="0068AD"/>
              </a:solidFill>
              <a:latin typeface="Helvetica" panose="020B0604020202020204" pitchFamily="34" charset="0"/>
              <a:ea typeface="+mj-ea"/>
              <a:cs typeface="Helvetica" panose="020B0604020202020204" pitchFamily="34" charset="0"/>
            </a:endParaRPr>
          </a:p>
          <a:p>
            <a:pPr lvl="0" algn="ctr">
              <a:spcBef>
                <a:spcPct val="0"/>
              </a:spcBef>
              <a:defRPr/>
            </a:pPr>
            <a:r>
              <a:rPr lang="en-US" b="1" dirty="0">
                <a:solidFill>
                  <a:srgbClr val="0068AD"/>
                </a:solidFill>
                <a:latin typeface="Helvetica" panose="020B0604020202020204" pitchFamily="34" charset="0"/>
                <a:ea typeface="+mj-ea"/>
                <a:cs typeface="Helvetica" panose="020B0604020202020204" pitchFamily="34" charset="0"/>
              </a:rPr>
              <a:t>To access the slides from today’s presentation, as well as our </a:t>
            </a:r>
            <a:r>
              <a:rPr lang="en-US" b="1">
                <a:solidFill>
                  <a:srgbClr val="0068AD"/>
                </a:solidFill>
                <a:latin typeface="Helvetica" panose="020B0604020202020204" pitchFamily="34" charset="0"/>
                <a:ea typeface="+mj-ea"/>
                <a:cs typeface="Helvetica" panose="020B0604020202020204" pitchFamily="34" charset="0"/>
              </a:rPr>
              <a:t>past webcasts, </a:t>
            </a:r>
            <a:r>
              <a:rPr lang="en-US" b="1" dirty="0">
                <a:solidFill>
                  <a:srgbClr val="0068AD"/>
                </a:solidFill>
                <a:latin typeface="Helvetica" panose="020B0604020202020204" pitchFamily="34" charset="0"/>
                <a:ea typeface="+mj-ea"/>
                <a:cs typeface="Helvetica" panose="020B0604020202020204" pitchFamily="34" charset="0"/>
              </a:rPr>
              <a:t>please visit:</a:t>
            </a:r>
          </a:p>
          <a:p>
            <a:pPr lvl="0" algn="ctr">
              <a:spcBef>
                <a:spcPct val="0"/>
              </a:spcBef>
              <a:defRPr/>
            </a:pPr>
            <a:endParaRPr lang="en-US" b="1" dirty="0">
              <a:solidFill>
                <a:srgbClr val="0068AD"/>
              </a:solidFill>
              <a:latin typeface="Helvetica" panose="020B0604020202020204" pitchFamily="34" charset="0"/>
              <a:ea typeface="+mj-ea"/>
              <a:cs typeface="Helvetica" panose="020B0604020202020204" pitchFamily="34" charset="0"/>
            </a:endParaRPr>
          </a:p>
          <a:p>
            <a:pPr lvl="0" algn="ctr">
              <a:spcBef>
                <a:spcPct val="0"/>
              </a:spcBef>
              <a:defRPr/>
            </a:pPr>
            <a:r>
              <a:rPr lang="en-US" b="1" dirty="0">
                <a:solidFill>
                  <a:srgbClr val="0068AD"/>
                </a:solidFill>
                <a:latin typeface="Helvetica" panose="020B0604020202020204" pitchFamily="34" charset="0"/>
                <a:ea typeface="+mj-ea"/>
                <a:cs typeface="Helvetica" panose="020B0604020202020204" pitchFamily="34" charset="0"/>
                <a:hlinkClick r:id="rId3"/>
              </a:rPr>
              <a:t>http://wiki.galenhealthcare.com/Category:Webcasts</a:t>
            </a:r>
            <a:endParaRPr lang="en-US" b="1" dirty="0">
              <a:solidFill>
                <a:srgbClr val="0068AD"/>
              </a:solidFill>
              <a:latin typeface="Helvetica" panose="020B0604020202020204" pitchFamily="34" charset="0"/>
              <a:ea typeface="+mj-ea"/>
              <a:cs typeface="Helvetica" panose="020B0604020202020204" pitchFamily="34" charset="0"/>
            </a:endParaRPr>
          </a:p>
          <a:p>
            <a:pPr lvl="0" algn="ctr">
              <a:spcBef>
                <a:spcPct val="0"/>
              </a:spcBef>
              <a:defRPr/>
            </a:pPr>
            <a:endParaRPr lang="en-US" b="1" dirty="0">
              <a:solidFill>
                <a:srgbClr val="0068AD"/>
              </a:solidFill>
              <a:latin typeface="Helvetica" panose="020B0604020202020204" pitchFamily="34" charset="0"/>
              <a:ea typeface="+mj-ea"/>
              <a:cs typeface="Helvetica" panose="020B0604020202020204" pitchFamily="34" charset="0"/>
            </a:endParaRPr>
          </a:p>
          <a:p>
            <a:pPr lvl="0" algn="ctr">
              <a:spcBef>
                <a:spcPct val="0"/>
              </a:spcBef>
              <a:defRPr/>
            </a:pPr>
            <a:r>
              <a:rPr lang="en-US" b="1" dirty="0">
                <a:solidFill>
                  <a:srgbClr val="0068AD"/>
                </a:solidFill>
                <a:latin typeface="Helvetica" panose="020B0604020202020204" pitchFamily="34" charset="0"/>
                <a:ea typeface="+mj-ea"/>
                <a:cs typeface="Helvetica" panose="020B0604020202020204" pitchFamily="34" charset="0"/>
              </a:rPr>
              <a:t>For additional assistance or to request information about our many services and products, please contact us through our website:</a:t>
            </a:r>
          </a:p>
          <a:p>
            <a:pPr lvl="0" algn="ctr">
              <a:spcBef>
                <a:spcPct val="0"/>
              </a:spcBef>
              <a:defRPr/>
            </a:pPr>
            <a:r>
              <a:rPr lang="en-US" b="1" dirty="0">
                <a:solidFill>
                  <a:srgbClr val="0068AD"/>
                </a:solidFill>
                <a:latin typeface="Helvetica" panose="020B0604020202020204" pitchFamily="34" charset="0"/>
                <a:ea typeface="+mj-ea"/>
                <a:cs typeface="Helvetica" panose="020B0604020202020204" pitchFamily="34" charset="0"/>
              </a:rPr>
              <a:t/>
            </a:r>
            <a:br>
              <a:rPr lang="en-US" b="1" dirty="0">
                <a:solidFill>
                  <a:srgbClr val="0068AD"/>
                </a:solidFill>
                <a:latin typeface="Helvetica" panose="020B0604020202020204" pitchFamily="34" charset="0"/>
                <a:ea typeface="+mj-ea"/>
                <a:cs typeface="Helvetica" panose="020B0604020202020204" pitchFamily="34" charset="0"/>
              </a:rPr>
            </a:br>
            <a:r>
              <a:rPr lang="en-US" b="1" dirty="0">
                <a:solidFill>
                  <a:srgbClr val="0068AD"/>
                </a:solidFill>
                <a:latin typeface="Helvetica" panose="020B0604020202020204" pitchFamily="34" charset="0"/>
                <a:ea typeface="+mj-ea"/>
                <a:cs typeface="Helvetica" panose="020B0604020202020204" pitchFamily="34" charset="0"/>
                <a:hlinkClick r:id="rId4"/>
              </a:rPr>
              <a:t>www.galenhealthcare.com</a:t>
            </a:r>
            <a:endParaRPr lang="en-US" b="1" dirty="0">
              <a:solidFill>
                <a:srgbClr val="0068AD"/>
              </a:solidFill>
              <a:latin typeface="Helvetica" panose="020B0604020202020204" pitchFamily="34" charset="0"/>
              <a:ea typeface="+mj-ea"/>
              <a:cs typeface="Helvetica" panose="020B0604020202020204" pitchFamily="34" charset="0"/>
            </a:endParaRPr>
          </a:p>
          <a:p>
            <a:pPr lvl="0" algn="ctr">
              <a:spcBef>
                <a:spcPct val="0"/>
              </a:spcBef>
              <a:defRPr/>
            </a:pPr>
            <a:endParaRPr lang="en-US" b="1" dirty="0">
              <a:solidFill>
                <a:srgbClr val="0068AD"/>
              </a:solidFill>
              <a:latin typeface="Helvetica" panose="020B0604020202020204" pitchFamily="34" charset="0"/>
              <a:ea typeface="+mj-ea"/>
              <a:cs typeface="Helvetica" panose="020B0604020202020204" pitchFamily="34" charset="0"/>
            </a:endParaRPr>
          </a:p>
        </p:txBody>
      </p:sp>
      <p:pic>
        <p:nvPicPr>
          <p:cNvPr id="5" name="Picture 4"/>
          <p:cNvPicPr>
            <a:picLocks noChangeAspect="1"/>
          </p:cNvPicPr>
          <p:nvPr/>
        </p:nvPicPr>
        <p:blipFill>
          <a:blip r:embed="rId5"/>
          <a:stretch>
            <a:fillRect/>
          </a:stretch>
        </p:blipFill>
        <p:spPr>
          <a:xfrm>
            <a:off x="3390798" y="4331217"/>
            <a:ext cx="5051638" cy="2186815"/>
          </a:xfrm>
          <a:prstGeom prst="rect">
            <a:avLst/>
          </a:prstGeom>
        </p:spPr>
      </p:pic>
    </p:spTree>
    <p:extLst>
      <p:ext uri="{BB962C8B-B14F-4D97-AF65-F5344CB8AC3E}">
        <p14:creationId xmlns:p14="http://schemas.microsoft.com/office/powerpoint/2010/main" val="3716317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5" name="Picture 4"/>
          <p:cNvPicPr>
            <a:picLocks noChangeAspect="1"/>
          </p:cNvPicPr>
          <p:nvPr/>
        </p:nvPicPr>
        <p:blipFill>
          <a:blip r:embed="rId5"/>
          <a:stretch>
            <a:fillRect/>
          </a:stretch>
        </p:blipFill>
        <p:spPr>
          <a:xfrm>
            <a:off x="4039586" y="1256896"/>
            <a:ext cx="3402615" cy="568856"/>
          </a:xfrm>
          <a:prstGeom prst="rect">
            <a:avLst/>
          </a:prstGeom>
        </p:spPr>
      </p:pic>
      <p:sp>
        <p:nvSpPr>
          <p:cNvPr id="8" name="TextBox 7"/>
          <p:cNvSpPr txBox="1"/>
          <p:nvPr/>
        </p:nvSpPr>
        <p:spPr>
          <a:xfrm>
            <a:off x="2487691" y="1856166"/>
            <a:ext cx="6351509" cy="1077218"/>
          </a:xfrm>
          <a:prstGeom prst="rect">
            <a:avLst/>
          </a:prstGeom>
          <a:noFill/>
        </p:spPr>
        <p:txBody>
          <a:bodyPr wrap="square" rtlCol="0">
            <a:spAutoFit/>
          </a:bodyPr>
          <a:lstStyle/>
          <a:p>
            <a:r>
              <a:rPr lang="en-US" sz="2800" dirty="0" smtClean="0"/>
              <a:t>AKA Medical Information Technology, Inc.</a:t>
            </a:r>
          </a:p>
          <a:p>
            <a:r>
              <a:rPr lang="en-US" dirty="0" smtClean="0"/>
              <a:t>                     founded in 1969, based in Massachusetts</a:t>
            </a:r>
            <a:endParaRPr lang="en-US" dirty="0"/>
          </a:p>
          <a:p>
            <a:r>
              <a:rPr lang="en-US" dirty="0" smtClean="0"/>
              <a:t>                     most customers in US, Canada and UK</a:t>
            </a:r>
            <a:endParaRPr lang="en-US" dirty="0"/>
          </a:p>
        </p:txBody>
      </p:sp>
      <p:sp>
        <p:nvSpPr>
          <p:cNvPr id="16" name="TextBox 15"/>
          <p:cNvSpPr txBox="1"/>
          <p:nvPr/>
        </p:nvSpPr>
        <p:spPr>
          <a:xfrm>
            <a:off x="2709593" y="2938398"/>
            <a:ext cx="6327112" cy="2492990"/>
          </a:xfrm>
          <a:prstGeom prst="rect">
            <a:avLst/>
          </a:prstGeom>
          <a:noFill/>
        </p:spPr>
        <p:txBody>
          <a:bodyPr wrap="square" rtlCol="0">
            <a:spAutoFit/>
          </a:bodyPr>
          <a:lstStyle/>
          <a:p>
            <a:r>
              <a:rPr lang="en-US" sz="2400" dirty="0" smtClean="0"/>
              <a:t>                </a:t>
            </a:r>
            <a:r>
              <a:rPr lang="en-US" sz="2000" b="1" dirty="0" smtClean="0"/>
              <a:t>Health Information Management</a:t>
            </a:r>
          </a:p>
          <a:p>
            <a:r>
              <a:rPr lang="en-US" sz="2400" dirty="0"/>
              <a:t> </a:t>
            </a:r>
            <a:r>
              <a:rPr lang="en-US" sz="2400" dirty="0" smtClean="0"/>
              <a:t>                              </a:t>
            </a:r>
            <a:r>
              <a:rPr lang="en-US" sz="2000" b="1" dirty="0" smtClean="0"/>
              <a:t>Revenue Cycle</a:t>
            </a:r>
          </a:p>
          <a:p>
            <a:r>
              <a:rPr lang="en-US" b="1" dirty="0" smtClean="0"/>
              <a:t>                  </a:t>
            </a:r>
            <a:r>
              <a:rPr lang="en-US" sz="2000" b="1" dirty="0" smtClean="0"/>
              <a:t>Emergency Department Management</a:t>
            </a:r>
          </a:p>
          <a:p>
            <a:r>
              <a:rPr lang="en-US" sz="2000" b="1" dirty="0" smtClean="0"/>
              <a:t>         Data Repository            Scanning and Archiving</a:t>
            </a:r>
          </a:p>
          <a:p>
            <a:r>
              <a:rPr lang="en-US" sz="2000" b="1" dirty="0" smtClean="0"/>
              <a:t>                                      Home Health</a:t>
            </a:r>
          </a:p>
          <a:p>
            <a:r>
              <a:rPr lang="en-US" sz="2000" dirty="0" smtClean="0"/>
              <a:t>                           </a:t>
            </a:r>
            <a:r>
              <a:rPr lang="en-US" sz="2000" b="1" dirty="0" smtClean="0"/>
              <a:t>Long Term Care Solutions</a:t>
            </a:r>
          </a:p>
          <a:p>
            <a:endParaRPr lang="en-US" sz="1400" dirty="0" smtClean="0"/>
          </a:p>
          <a:p>
            <a:endParaRPr lang="en-US" sz="1400" dirty="0"/>
          </a:p>
        </p:txBody>
      </p:sp>
      <p:pic>
        <p:nvPicPr>
          <p:cNvPr id="11" name="Picture 10"/>
          <p:cNvPicPr>
            <a:picLocks noChangeAspect="1"/>
          </p:cNvPicPr>
          <p:nvPr/>
        </p:nvPicPr>
        <p:blipFill>
          <a:blip r:embed="rId6"/>
          <a:stretch>
            <a:fillRect/>
          </a:stretch>
        </p:blipFill>
        <p:spPr>
          <a:xfrm>
            <a:off x="4797918" y="5586205"/>
            <a:ext cx="1885950" cy="904875"/>
          </a:xfrm>
          <a:prstGeom prst="rect">
            <a:avLst/>
          </a:prstGeom>
        </p:spPr>
      </p:pic>
      <p:pic>
        <p:nvPicPr>
          <p:cNvPr id="4" name="Picture 3"/>
          <p:cNvPicPr>
            <a:picLocks noChangeAspect="1"/>
          </p:cNvPicPr>
          <p:nvPr/>
        </p:nvPicPr>
        <p:blipFill>
          <a:blip r:embed="rId7"/>
          <a:stretch>
            <a:fillRect/>
          </a:stretch>
        </p:blipFill>
        <p:spPr>
          <a:xfrm>
            <a:off x="5455143" y="4937297"/>
            <a:ext cx="571500" cy="571500"/>
          </a:xfrm>
          <a:prstGeom prst="rect">
            <a:avLst/>
          </a:prstGeom>
        </p:spPr>
      </p:pic>
      <p:sp>
        <p:nvSpPr>
          <p:cNvPr id="9" name="TextBox 8"/>
          <p:cNvSpPr txBox="1"/>
          <p:nvPr/>
        </p:nvSpPr>
        <p:spPr>
          <a:xfrm>
            <a:off x="4344387" y="6237164"/>
            <a:ext cx="2729513" cy="369332"/>
          </a:xfrm>
          <a:prstGeom prst="rect">
            <a:avLst/>
          </a:prstGeom>
          <a:solidFill>
            <a:srgbClr val="FFFF00"/>
          </a:solidFill>
        </p:spPr>
        <p:txBody>
          <a:bodyPr wrap="square" rtlCol="0">
            <a:spAutoFit/>
          </a:bodyPr>
          <a:lstStyle/>
          <a:p>
            <a:r>
              <a:rPr lang="en-US" dirty="0">
                <a:hlinkClick r:id="rId8"/>
              </a:rPr>
              <a:t>http://www.museweb.org</a:t>
            </a:r>
            <a:r>
              <a:rPr lang="en-US" dirty="0" smtClean="0">
                <a:hlinkClick r:id="rId8"/>
              </a:rPr>
              <a:t>/</a:t>
            </a:r>
            <a:r>
              <a:rPr lang="en-US" dirty="0" smtClean="0"/>
              <a:t>  </a:t>
            </a:r>
            <a:endParaRPr lang="en-US" dirty="0"/>
          </a:p>
        </p:txBody>
      </p:sp>
    </p:spTree>
    <p:extLst>
      <p:ext uri="{BB962C8B-B14F-4D97-AF65-F5344CB8AC3E}">
        <p14:creationId xmlns:p14="http://schemas.microsoft.com/office/powerpoint/2010/main" val="384902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2" name="Picture 1"/>
          <p:cNvPicPr>
            <a:picLocks noChangeAspect="1"/>
          </p:cNvPicPr>
          <p:nvPr/>
        </p:nvPicPr>
        <p:blipFill>
          <a:blip r:embed="rId5"/>
          <a:stretch>
            <a:fillRect/>
          </a:stretch>
        </p:blipFill>
        <p:spPr>
          <a:xfrm>
            <a:off x="1740023" y="1581104"/>
            <a:ext cx="8927977" cy="4664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4852415" y="2450592"/>
            <a:ext cx="1452565" cy="108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Smith,Thomas F MD</a:t>
            </a:r>
            <a:endParaRPr lang="en-US" sz="1000" dirty="0">
              <a:solidFill>
                <a:schemeClr val="tx1"/>
              </a:solidFill>
            </a:endParaRPr>
          </a:p>
        </p:txBody>
      </p:sp>
      <p:sp>
        <p:nvSpPr>
          <p:cNvPr id="16" name="Rectangle 15"/>
          <p:cNvSpPr/>
          <p:nvPr/>
        </p:nvSpPr>
        <p:spPr>
          <a:xfrm>
            <a:off x="4852415" y="2596896"/>
            <a:ext cx="1452565" cy="8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Smith,Thomas F MD</a:t>
            </a:r>
            <a:endParaRPr lang="en-US" sz="1000" dirty="0">
              <a:solidFill>
                <a:schemeClr val="tx1"/>
              </a:solidFill>
            </a:endParaRPr>
          </a:p>
        </p:txBody>
      </p:sp>
      <p:sp>
        <p:nvSpPr>
          <p:cNvPr id="18" name="Rectangle 17"/>
          <p:cNvSpPr/>
          <p:nvPr/>
        </p:nvSpPr>
        <p:spPr>
          <a:xfrm>
            <a:off x="3834383" y="2438399"/>
            <a:ext cx="1188721" cy="108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Cal Health Services</a:t>
            </a:r>
            <a:endParaRPr lang="en-US" sz="1000" dirty="0">
              <a:solidFill>
                <a:schemeClr val="tx1"/>
              </a:solidFill>
            </a:endParaRPr>
          </a:p>
        </p:txBody>
      </p:sp>
      <p:sp>
        <p:nvSpPr>
          <p:cNvPr id="19" name="Rectangle 18"/>
          <p:cNvSpPr/>
          <p:nvPr/>
        </p:nvSpPr>
        <p:spPr>
          <a:xfrm>
            <a:off x="3840479" y="2578607"/>
            <a:ext cx="1188721" cy="108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Cal Health Services</a:t>
            </a:r>
            <a:endParaRPr lang="en-US" sz="1000" dirty="0">
              <a:solidFill>
                <a:schemeClr val="tx1"/>
              </a:solidFill>
            </a:endParaRPr>
          </a:p>
        </p:txBody>
      </p:sp>
      <p:sp>
        <p:nvSpPr>
          <p:cNvPr id="9" name="Rounded Rectangle 8"/>
          <p:cNvSpPr/>
          <p:nvPr/>
        </p:nvSpPr>
        <p:spPr>
          <a:xfrm>
            <a:off x="9058656" y="1593296"/>
            <a:ext cx="1414272" cy="2233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96708" y="1082943"/>
            <a:ext cx="5502015" cy="552154"/>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accent6">
                    <a:lumMod val="50000"/>
                  </a:schemeClr>
                </a:solidFill>
                <a:latin typeface="Calibri" panose="020F0502020204030204" pitchFamily="34" charset="0"/>
              </a:rPr>
              <a:t>MEDITECH MPM  </a:t>
            </a:r>
            <a:endParaRPr lang="en-US" sz="4800" b="1" dirty="0">
              <a:solidFill>
                <a:schemeClr val="accent6">
                  <a:lumMod val="50000"/>
                </a:schemeClr>
              </a:solidFill>
              <a:latin typeface="Calibri" panose="020F0502020204030204" pitchFamily="34" charset="0"/>
            </a:endParaRPr>
          </a:p>
        </p:txBody>
      </p:sp>
      <p:sp>
        <p:nvSpPr>
          <p:cNvPr id="21" name="Left Arrow 20"/>
          <p:cNvSpPr/>
          <p:nvPr/>
        </p:nvSpPr>
        <p:spPr>
          <a:xfrm>
            <a:off x="10619232" y="1286880"/>
            <a:ext cx="1277396" cy="879868"/>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02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4" name="Picture 3"/>
          <p:cNvPicPr>
            <a:picLocks noChangeAspect="1"/>
          </p:cNvPicPr>
          <p:nvPr/>
        </p:nvPicPr>
        <p:blipFill>
          <a:blip r:embed="rId5"/>
          <a:stretch>
            <a:fillRect/>
          </a:stretch>
        </p:blipFill>
        <p:spPr>
          <a:xfrm>
            <a:off x="1871663" y="1333096"/>
            <a:ext cx="8486965" cy="5055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4249356" y="1601320"/>
            <a:ext cx="3048000" cy="127275"/>
          </a:xfrm>
          <a:prstGeom prst="round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ounded Rectangle 7"/>
          <p:cNvSpPr/>
          <p:nvPr/>
        </p:nvSpPr>
        <p:spPr>
          <a:xfrm>
            <a:off x="1871663" y="1517228"/>
            <a:ext cx="1824503" cy="38597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8151751" y="1498875"/>
            <a:ext cx="901700" cy="3859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39564" y="1108343"/>
            <a:ext cx="5844092" cy="583493"/>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accent6">
                    <a:lumMod val="50000"/>
                  </a:schemeClr>
                </a:solidFill>
                <a:latin typeface="Calibri" panose="020F0502020204030204" pitchFamily="34" charset="0"/>
              </a:rPr>
              <a:t>MEDITECH INPATIENT  </a:t>
            </a:r>
            <a:endParaRPr lang="en-US" sz="4800" b="1" dirty="0">
              <a:solidFill>
                <a:schemeClr val="accent6">
                  <a:lumMod val="50000"/>
                </a:schemeClr>
              </a:solidFill>
              <a:latin typeface="Calibri" panose="020F0502020204030204" pitchFamily="34" charset="0"/>
            </a:endParaRPr>
          </a:p>
        </p:txBody>
      </p:sp>
    </p:spTree>
    <p:extLst>
      <p:ext uri="{BB962C8B-B14F-4D97-AF65-F5344CB8AC3E}">
        <p14:creationId xmlns:p14="http://schemas.microsoft.com/office/powerpoint/2010/main" val="2135123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011736" y="1707428"/>
            <a:ext cx="7180264" cy="4771212"/>
            <a:chOff x="5011736" y="1707428"/>
            <a:chExt cx="7180264" cy="4771212"/>
          </a:xfrm>
        </p:grpSpPr>
        <p:pic>
          <p:nvPicPr>
            <p:cNvPr id="10" name="Picture 9"/>
            <p:cNvPicPr>
              <a:picLocks noChangeAspect="1"/>
            </p:cNvPicPr>
            <p:nvPr/>
          </p:nvPicPr>
          <p:blipFill>
            <a:blip r:embed="rId3"/>
            <a:stretch>
              <a:fillRect/>
            </a:stretch>
          </p:blipFill>
          <p:spPr>
            <a:xfrm>
              <a:off x="5011736" y="1707428"/>
              <a:ext cx="7180264" cy="4771212"/>
            </a:xfrm>
            <a:prstGeom prst="rect">
              <a:avLst/>
            </a:prstGeom>
          </p:spPr>
        </p:pic>
        <p:sp>
          <p:nvSpPr>
            <p:cNvPr id="8" name="Rectangle 7"/>
            <p:cNvSpPr/>
            <p:nvPr/>
          </p:nvSpPr>
          <p:spPr>
            <a:xfrm>
              <a:off x="8136850" y="1714593"/>
              <a:ext cx="1173892" cy="2679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71682" y="1714593"/>
              <a:ext cx="1173892" cy="2679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galen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5"/>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sp>
        <p:nvSpPr>
          <p:cNvPr id="2" name="TextBox 1"/>
          <p:cNvSpPr txBox="1"/>
          <p:nvPr/>
        </p:nvSpPr>
        <p:spPr>
          <a:xfrm>
            <a:off x="3976148" y="1144859"/>
            <a:ext cx="4239704" cy="523220"/>
          </a:xfrm>
          <a:prstGeom prst="rect">
            <a:avLst/>
          </a:prstGeom>
          <a:noFill/>
        </p:spPr>
        <p:txBody>
          <a:bodyPr wrap="square" rtlCol="0">
            <a:spAutoFit/>
          </a:bodyPr>
          <a:lstStyle/>
          <a:p>
            <a:r>
              <a:rPr lang="en-US" sz="2800" dirty="0" smtClean="0"/>
              <a:t>Check In and Intake process</a:t>
            </a:r>
            <a:endParaRPr lang="en-US" sz="2800" dirty="0"/>
          </a:p>
        </p:txBody>
      </p:sp>
      <p:pic>
        <p:nvPicPr>
          <p:cNvPr id="5" name="Picture 4"/>
          <p:cNvPicPr>
            <a:picLocks noChangeAspect="1"/>
          </p:cNvPicPr>
          <p:nvPr/>
        </p:nvPicPr>
        <p:blipFill>
          <a:blip r:embed="rId6"/>
          <a:stretch>
            <a:fillRect/>
          </a:stretch>
        </p:blipFill>
        <p:spPr>
          <a:xfrm>
            <a:off x="259206" y="1800804"/>
            <a:ext cx="4771040" cy="1155900"/>
          </a:xfrm>
          <a:prstGeom prst="rect">
            <a:avLst/>
          </a:prstGeom>
        </p:spPr>
      </p:pic>
      <p:pic>
        <p:nvPicPr>
          <p:cNvPr id="11" name="Picture 10"/>
          <p:cNvPicPr>
            <a:picLocks noChangeAspect="1"/>
          </p:cNvPicPr>
          <p:nvPr/>
        </p:nvPicPr>
        <p:blipFill>
          <a:blip r:embed="rId7"/>
          <a:stretch>
            <a:fillRect/>
          </a:stretch>
        </p:blipFill>
        <p:spPr>
          <a:xfrm>
            <a:off x="3508932" y="6244194"/>
            <a:ext cx="7496175" cy="428625"/>
          </a:xfrm>
          <a:prstGeom prst="rect">
            <a:avLst/>
          </a:prstGeom>
        </p:spPr>
      </p:pic>
      <p:sp>
        <p:nvSpPr>
          <p:cNvPr id="4" name="Rectangle 3"/>
          <p:cNvSpPr/>
          <p:nvPr/>
        </p:nvSpPr>
        <p:spPr>
          <a:xfrm>
            <a:off x="5272088" y="2257425"/>
            <a:ext cx="5614987" cy="314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00638" y="2799541"/>
            <a:ext cx="5786437" cy="5151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128917" y="2461614"/>
            <a:ext cx="944020" cy="2101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1881" y="4444670"/>
            <a:ext cx="1495168" cy="6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274541" y="1144859"/>
            <a:ext cx="383059" cy="83769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299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50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7" name="Rectangle 6"/>
          <p:cNvSpPr/>
          <p:nvPr/>
        </p:nvSpPr>
        <p:spPr>
          <a:xfrm>
            <a:off x="2118500" y="184048"/>
            <a:ext cx="4160113" cy="646331"/>
          </a:xfrm>
          <a:prstGeom prst="rect">
            <a:avLst/>
          </a:prstGeom>
        </p:spPr>
        <p:txBody>
          <a:bodyPr wrap="none">
            <a:spAutoFit/>
          </a:bodyPr>
          <a:lstStyle/>
          <a:p>
            <a:r>
              <a:rPr lang="en-US" sz="3600" b="1" cap="all" dirty="0">
                <a:solidFill>
                  <a:srgbClr val="0068AD"/>
                </a:solidFill>
                <a:latin typeface="Helvetica"/>
                <a:cs typeface="Helvetica"/>
              </a:rPr>
              <a:t>Slide headline </a:t>
            </a:r>
            <a:endParaRPr lang="en-US" sz="3600" dirty="0">
              <a:solidFill>
                <a:srgbClr val="0068AD"/>
              </a:solidFill>
            </a:endParaRPr>
          </a:p>
        </p:txBody>
      </p:sp>
      <p:sp>
        <p:nvSpPr>
          <p:cNvPr id="15" name="Rectangle 14"/>
          <p:cNvSpPr/>
          <p:nvPr/>
        </p:nvSpPr>
        <p:spPr>
          <a:xfrm>
            <a:off x="7442201" y="6491080"/>
            <a:ext cx="2916427" cy="230832"/>
          </a:xfrm>
          <a:prstGeom prst="rect">
            <a:avLst/>
          </a:prstGeom>
        </p:spPr>
        <p:txBody>
          <a:bodyPr wrap="square">
            <a:spAutoFit/>
          </a:bodyPr>
          <a:lstStyle/>
          <a:p>
            <a:pPr algn="r"/>
            <a:r>
              <a:rPr lang="en-US" sz="900" dirty="0">
                <a:solidFill>
                  <a:srgbClr val="0068AD"/>
                </a:solidFill>
                <a:latin typeface="Helvetica"/>
                <a:cs typeface="Helvetica"/>
              </a:rPr>
              <a:t>Confidential © 2014 Galen Healthcare Solutions</a:t>
            </a:r>
            <a:endParaRPr lang="en-US" sz="900" dirty="0">
              <a:solidFill>
                <a:srgbClr val="0068AD"/>
              </a:solidFill>
            </a:endParaRPr>
          </a:p>
        </p:txBody>
      </p:sp>
      <p:pic>
        <p:nvPicPr>
          <p:cNvPr id="17" name="Picture 16" descr="ghs_logo_NEW.jpg"/>
          <p:cNvPicPr>
            <a:picLocks noChangeAspect="1"/>
          </p:cNvPicPr>
          <p:nvPr/>
        </p:nvPicPr>
        <p:blipFill>
          <a:blip r:embed="rId4"/>
          <a:stretch>
            <a:fillRect/>
          </a:stretch>
        </p:blipFill>
        <p:spPr>
          <a:xfrm>
            <a:off x="8723796" y="354111"/>
            <a:ext cx="1569686" cy="373930"/>
          </a:xfrm>
          <a:prstGeom prst="rect">
            <a:avLst/>
          </a:prstGeom>
        </p:spPr>
      </p:pic>
      <p:sp>
        <p:nvSpPr>
          <p:cNvPr id="13" name="Rectangle 12"/>
          <p:cNvSpPr/>
          <p:nvPr/>
        </p:nvSpPr>
        <p:spPr>
          <a:xfrm>
            <a:off x="1524000" y="0"/>
            <a:ext cx="9144000" cy="1149048"/>
          </a:xfrm>
          <a:prstGeom prst="rect">
            <a:avLst/>
          </a:prstGeom>
          <a:solidFill>
            <a:srgbClr val="3F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gale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796" y="349827"/>
            <a:ext cx="1572862" cy="385605"/>
          </a:xfrm>
          <a:prstGeom prst="rect">
            <a:avLst/>
          </a:prstGeom>
        </p:spPr>
      </p:pic>
      <p:sp>
        <p:nvSpPr>
          <p:cNvPr id="3" name="TextBox 2"/>
          <p:cNvSpPr txBox="1"/>
          <p:nvPr/>
        </p:nvSpPr>
        <p:spPr>
          <a:xfrm>
            <a:off x="2396684" y="314480"/>
            <a:ext cx="6952930" cy="461665"/>
          </a:xfrm>
          <a:prstGeom prst="rect">
            <a:avLst/>
          </a:prstGeom>
          <a:noFill/>
        </p:spPr>
        <p:txBody>
          <a:bodyPr wrap="square" rtlCol="0">
            <a:spAutoFit/>
          </a:bodyPr>
          <a:lstStyle/>
          <a:p>
            <a:r>
              <a:rPr lang="en-US" sz="2400" dirty="0">
                <a:solidFill>
                  <a:schemeClr val="bg1"/>
                </a:solidFill>
                <a:latin typeface="Theinhardt Regular"/>
                <a:cs typeface="Theinhardt Regular"/>
              </a:rPr>
              <a:t>Solving for Today. Preparing for Tomorrow. </a:t>
            </a:r>
          </a:p>
        </p:txBody>
      </p:sp>
      <p:pic>
        <p:nvPicPr>
          <p:cNvPr id="9" name="Picture 8"/>
          <p:cNvPicPr>
            <a:picLocks noChangeAspect="1"/>
          </p:cNvPicPr>
          <p:nvPr/>
        </p:nvPicPr>
        <p:blipFill>
          <a:blip r:embed="rId5"/>
          <a:stretch>
            <a:fillRect/>
          </a:stretch>
        </p:blipFill>
        <p:spPr>
          <a:xfrm>
            <a:off x="2588628" y="1390773"/>
            <a:ext cx="7379970" cy="5113973"/>
          </a:xfrm>
          <a:prstGeom prst="rect">
            <a:avLst/>
          </a:prstGeom>
        </p:spPr>
      </p:pic>
      <p:sp>
        <p:nvSpPr>
          <p:cNvPr id="4" name="Rounded Rectangle 3"/>
          <p:cNvSpPr/>
          <p:nvPr/>
        </p:nvSpPr>
        <p:spPr>
          <a:xfrm>
            <a:off x="2619633" y="1565804"/>
            <a:ext cx="1668162" cy="41127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180097" y="1682596"/>
            <a:ext cx="1668162" cy="12493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976148" y="4720896"/>
            <a:ext cx="1668162" cy="22180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900414" y="2475306"/>
            <a:ext cx="1068184" cy="1964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886371" y="4687646"/>
            <a:ext cx="5509483" cy="8359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118407" y="6138253"/>
            <a:ext cx="5509483" cy="3664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2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42337</TotalTime>
  <Words>7181</Words>
  <Application>Microsoft Office PowerPoint</Application>
  <PresentationFormat>Widescreen</PresentationFormat>
  <Paragraphs>461</Paragraphs>
  <Slides>48</Slides>
  <Notes>48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ＭＳ Ｐゴシック</vt:lpstr>
      <vt:lpstr>Apple SD 산돌고딕 Neo</vt:lpstr>
      <vt:lpstr>Arial</vt:lpstr>
      <vt:lpstr>Calibri</vt:lpstr>
      <vt:lpstr>Calibri Light</vt:lpstr>
      <vt:lpstr>Courier New</vt:lpstr>
      <vt:lpstr>Futura Std Light</vt:lpstr>
      <vt:lpstr>Helvetica</vt:lpstr>
      <vt:lpstr>Theinhardt Bold</vt:lpstr>
      <vt:lpstr>Theinhardt Regular</vt:lpstr>
      <vt:lpstr>Wingdings</vt:lpstr>
      <vt:lpstr>Office Theme</vt:lpstr>
      <vt:lpstr>PowerPoint Presentation</vt:lpstr>
      <vt:lpstr>PowerPoint Presentation</vt:lpstr>
      <vt:lpstr>PowerPoint Presentation</vt:lpstr>
      <vt:lpstr>Agenda for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D'Agostino</dc:creator>
  <cp:lastModifiedBy>Sue D'Agostino</cp:lastModifiedBy>
  <cp:revision>210</cp:revision>
  <dcterms:created xsi:type="dcterms:W3CDTF">2015-06-02T12:20:43Z</dcterms:created>
  <dcterms:modified xsi:type="dcterms:W3CDTF">2015-07-30T15:01:21Z</dcterms:modified>
</cp:coreProperties>
</file>