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6" r:id="rId9"/>
    <p:sldId id="267" r:id="rId10"/>
    <p:sldId id="268"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08E927-C04A-443C-8F04-C7B48018D401}" type="datetimeFigureOut">
              <a:rPr lang="en-US" smtClean="0"/>
              <a:pPr/>
              <a:t>11/14/2008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BEA660-7AA6-48C7-AB7D-3FD41A4FE11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08E927-C04A-443C-8F04-C7B48018D401}" type="datetimeFigureOut">
              <a:rPr lang="en-US" smtClean="0"/>
              <a:pPr/>
              <a:t>11/14/2008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BEA660-7AA6-48C7-AB7D-3FD41A4FE11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08E927-C04A-443C-8F04-C7B48018D401}" type="datetimeFigureOut">
              <a:rPr lang="en-US" smtClean="0"/>
              <a:pPr/>
              <a:t>11/14/2008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BEA660-7AA6-48C7-AB7D-3FD41A4FE11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08E927-C04A-443C-8F04-C7B48018D401}" type="datetimeFigureOut">
              <a:rPr lang="en-US" smtClean="0"/>
              <a:pPr/>
              <a:t>11/14/2008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BEA660-7AA6-48C7-AB7D-3FD41A4FE11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08E927-C04A-443C-8F04-C7B48018D401}" type="datetimeFigureOut">
              <a:rPr lang="en-US" smtClean="0"/>
              <a:pPr/>
              <a:t>11/14/2008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BEA660-7AA6-48C7-AB7D-3FD41A4FE11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08E927-C04A-443C-8F04-C7B48018D401}" type="datetimeFigureOut">
              <a:rPr lang="en-US" smtClean="0"/>
              <a:pPr/>
              <a:t>11/14/2008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BEA660-7AA6-48C7-AB7D-3FD41A4FE11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08E927-C04A-443C-8F04-C7B48018D401}" type="datetimeFigureOut">
              <a:rPr lang="en-US" smtClean="0"/>
              <a:pPr/>
              <a:t>11/14/2008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6BEA660-7AA6-48C7-AB7D-3FD41A4FE11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08E927-C04A-443C-8F04-C7B48018D401}" type="datetimeFigureOut">
              <a:rPr lang="en-US" smtClean="0"/>
              <a:pPr/>
              <a:t>11/14/2008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6BEA660-7AA6-48C7-AB7D-3FD41A4FE11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08E927-C04A-443C-8F04-C7B48018D401}" type="datetimeFigureOut">
              <a:rPr lang="en-US" smtClean="0"/>
              <a:pPr/>
              <a:t>11/14/2008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6BEA660-7AA6-48C7-AB7D-3FD41A4FE11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08E927-C04A-443C-8F04-C7B48018D401}" type="datetimeFigureOut">
              <a:rPr lang="en-US" smtClean="0"/>
              <a:pPr/>
              <a:t>11/14/2008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BEA660-7AA6-48C7-AB7D-3FD41A4FE11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08E927-C04A-443C-8F04-C7B48018D401}" type="datetimeFigureOut">
              <a:rPr lang="en-US" smtClean="0"/>
              <a:pPr/>
              <a:t>11/14/2008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BEA660-7AA6-48C7-AB7D-3FD41A4FE11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08E927-C04A-443C-8F04-C7B48018D401}" type="datetimeFigureOut">
              <a:rPr lang="en-US" smtClean="0"/>
              <a:pPr/>
              <a:t>11/14/2008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BEA660-7AA6-48C7-AB7D-3FD41A4FE11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bg1">
                    <a:lumMod val="50000"/>
                  </a:schemeClr>
                </a:solidFill>
                <a:latin typeface="Verdana" pitchFamily="34" charset="0"/>
                <a:ea typeface="Verdana" pitchFamily="34" charset="0"/>
                <a:cs typeface="Verdana" pitchFamily="34" charset="0"/>
              </a:rPr>
              <a:t>Map HMP Dictionary Entries to OID</a:t>
            </a:r>
            <a:endParaRPr lang="en-US" dirty="0">
              <a:solidFill>
                <a:schemeClr val="bg1">
                  <a:lumMod val="50000"/>
                </a:schemeClr>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Table 22"/>
          <p:cNvGraphicFramePr>
            <a:graphicFrameLocks noGrp="1"/>
          </p:cNvGraphicFramePr>
          <p:nvPr/>
        </p:nvGraphicFramePr>
        <p:xfrm>
          <a:off x="304800" y="2209800"/>
          <a:ext cx="1600200" cy="762000"/>
        </p:xfrm>
        <a:graphic>
          <a:graphicData uri="http://schemas.openxmlformats.org/drawingml/2006/table">
            <a:tbl>
              <a:tblPr>
                <a:tableStyleId>{3C2FFA5D-87B4-456A-9821-1D502468CF0F}</a:tableStyleId>
              </a:tblPr>
              <a:tblGrid>
                <a:gridCol w="927543"/>
                <a:gridCol w="672657"/>
              </a:tblGrid>
              <a:tr h="190500">
                <a:tc>
                  <a:txBody>
                    <a:bodyPr/>
                    <a:lstStyle/>
                    <a:p>
                      <a:pPr algn="l" fontAlgn="b"/>
                      <a:r>
                        <a:rPr lang="en-US" sz="1100" u="none" strike="noStrike" dirty="0" smtClean="0"/>
                        <a:t>HMP</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HMP code</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AHS Lab CAT</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Calibri"/>
                        </a:rPr>
                        <a:t>  CAT 1</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FF0000"/>
                          </a:solidFill>
                        </a:rPr>
                        <a:t>Cust Lab CAT A</a:t>
                      </a:r>
                      <a:endParaRPr lang="en-US" sz="1100" b="0" i="0" u="none" strike="noStrike" dirty="0" smtClean="0">
                        <a:solidFill>
                          <a:srgbClr val="FF0000"/>
                        </a:solidFill>
                        <a:latin typeface="+mn-lt"/>
                      </a:endParaRPr>
                    </a:p>
                  </a:txBody>
                  <a:tcPr marL="9525" marR="9525" marT="9525" marB="0" anchor="b"/>
                </a:tc>
                <a:tc>
                  <a:txBody>
                    <a:bodyPr/>
                    <a:lstStyle/>
                    <a:p>
                      <a:pPr algn="l" fontAlgn="b"/>
                      <a:r>
                        <a:rPr lang="en-US" sz="1100" b="0" i="0" u="none" strike="noStrike" dirty="0" smtClean="0">
                          <a:solidFill>
                            <a:srgbClr val="FF0000"/>
                          </a:solidFill>
                          <a:latin typeface="+mn-lt"/>
                        </a:rPr>
                        <a:t>  CAT 2</a:t>
                      </a:r>
                      <a:endParaRPr lang="en-US" sz="1100" b="0" i="0" u="none" strike="noStrike" dirty="0">
                        <a:solidFill>
                          <a:srgbClr val="FF0000"/>
                        </a:solidFill>
                        <a:latin typeface="+mn-lt"/>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FF0000"/>
                          </a:solidFill>
                        </a:rPr>
                        <a:t>Cust Lab CAT B</a:t>
                      </a:r>
                      <a:endParaRPr lang="en-US" sz="1100" b="0" i="0" u="none" strike="noStrike" dirty="0" smtClean="0">
                        <a:solidFill>
                          <a:srgbClr val="FF0000"/>
                        </a:solidFill>
                        <a:latin typeface="+mn-lt"/>
                      </a:endParaRPr>
                    </a:p>
                  </a:txBody>
                  <a:tcPr marL="9525" marR="9525" marT="9525" marB="0" anchor="b"/>
                </a:tc>
                <a:tc>
                  <a:txBody>
                    <a:bodyPr/>
                    <a:lstStyle/>
                    <a:p>
                      <a:pPr algn="l" fontAlgn="b"/>
                      <a:r>
                        <a:rPr lang="en-US" sz="1100" b="0" i="0" u="none" strike="noStrike" dirty="0" smtClean="0">
                          <a:solidFill>
                            <a:srgbClr val="FF0000"/>
                          </a:solidFill>
                          <a:latin typeface="+mn-lt"/>
                        </a:rPr>
                        <a:t>  CAT 3</a:t>
                      </a:r>
                      <a:endParaRPr lang="en-US" sz="1100" b="0" i="0" u="none" strike="noStrike" dirty="0">
                        <a:solidFill>
                          <a:srgbClr val="FF0000"/>
                        </a:solidFill>
                        <a:latin typeface="+mn-lt"/>
                      </a:endParaRPr>
                    </a:p>
                  </a:txBody>
                  <a:tcPr marL="9525" marR="9525" marT="9525" marB="0" anchor="b"/>
                </a:tc>
              </a:tr>
            </a:tbl>
          </a:graphicData>
        </a:graphic>
      </p:graphicFrame>
      <p:cxnSp>
        <p:nvCxnSpPr>
          <p:cNvPr id="15" name="Straight Arrow Connector 14"/>
          <p:cNvCxnSpPr/>
          <p:nvPr/>
        </p:nvCxnSpPr>
        <p:spPr>
          <a:xfrm rot="5400000" flipH="1" flipV="1">
            <a:off x="1485900" y="1866900"/>
            <a:ext cx="3802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18" name="Table 17"/>
          <p:cNvGraphicFramePr>
            <a:graphicFrameLocks noGrp="1"/>
          </p:cNvGraphicFramePr>
          <p:nvPr/>
        </p:nvGraphicFramePr>
        <p:xfrm>
          <a:off x="2743200" y="2209800"/>
          <a:ext cx="1600200" cy="762000"/>
        </p:xfrm>
        <a:graphic>
          <a:graphicData uri="http://schemas.openxmlformats.org/drawingml/2006/table">
            <a:tbl>
              <a:tblPr>
                <a:tableStyleId>{3C2FFA5D-87B4-456A-9821-1D502468CF0F}</a:tableStyleId>
              </a:tblPr>
              <a:tblGrid>
                <a:gridCol w="927543"/>
                <a:gridCol w="672657"/>
              </a:tblGrid>
              <a:tr h="190500">
                <a:tc>
                  <a:txBody>
                    <a:bodyPr/>
                    <a:lstStyle/>
                    <a:p>
                      <a:pPr algn="l" fontAlgn="b"/>
                      <a:r>
                        <a:rPr lang="en-US" sz="1100" b="0" i="0" u="none" strike="noStrike" dirty="0" smtClean="0">
                          <a:solidFill>
                            <a:schemeClr val="dk1"/>
                          </a:solidFill>
                          <a:latin typeface="+mn-lt"/>
                        </a:rPr>
                        <a:t>OID</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OID code</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 Lab CAT</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Calibri"/>
                        </a:rPr>
                        <a:t>  CAT</a:t>
                      </a:r>
                      <a:r>
                        <a:rPr lang="en-US" sz="1100" b="0" i="0" u="none" strike="noStrike" baseline="0" dirty="0" smtClean="0">
                          <a:solidFill>
                            <a:srgbClr val="000000"/>
                          </a:solidFill>
                          <a:latin typeface="Calibri"/>
                        </a:rPr>
                        <a:t> 5</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 Lab CAT A</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mn-lt"/>
                        </a:rPr>
                        <a:t>  CAT 6</a:t>
                      </a:r>
                      <a:endParaRPr lang="en-US" sz="1100" b="0" i="0" u="none" strike="noStrike" dirty="0">
                        <a:solidFill>
                          <a:srgbClr val="000000"/>
                        </a:solidFill>
                        <a:latin typeface="+mn-lt"/>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mn-lt"/>
                        </a:rPr>
                        <a:t>  </a:t>
                      </a:r>
                      <a:endParaRPr lang="en-US" sz="1100" b="0" i="0" u="none" strike="noStrike" dirty="0">
                        <a:solidFill>
                          <a:srgbClr val="000000"/>
                        </a:solidFill>
                        <a:latin typeface="+mn-lt"/>
                      </a:endParaRPr>
                    </a:p>
                  </a:txBody>
                  <a:tcPr marL="9525" marR="9525" marT="9525" marB="0" anchor="b"/>
                </a:tc>
              </a:tr>
            </a:tbl>
          </a:graphicData>
        </a:graphic>
      </p:graphicFrame>
      <p:graphicFrame>
        <p:nvGraphicFramePr>
          <p:cNvPr id="22" name="Table 21"/>
          <p:cNvGraphicFramePr>
            <a:graphicFrameLocks noGrp="1"/>
          </p:cNvGraphicFramePr>
          <p:nvPr/>
        </p:nvGraphicFramePr>
        <p:xfrm>
          <a:off x="4724400" y="2209006"/>
          <a:ext cx="1600200" cy="762000"/>
        </p:xfrm>
        <a:graphic>
          <a:graphicData uri="http://schemas.openxmlformats.org/drawingml/2006/table">
            <a:tbl>
              <a:tblPr>
                <a:tableStyleId>{3C2FFA5D-87B4-456A-9821-1D502468CF0F}</a:tableStyleId>
              </a:tblPr>
              <a:tblGrid>
                <a:gridCol w="927543"/>
                <a:gridCol w="672657"/>
              </a:tblGrid>
              <a:tr h="190500">
                <a:tc>
                  <a:txBody>
                    <a:bodyPr/>
                    <a:lstStyle/>
                    <a:p>
                      <a:pPr algn="l" fontAlgn="b"/>
                      <a:r>
                        <a:rPr lang="en-US" sz="1100" u="none" strike="noStrike" dirty="0" smtClean="0"/>
                        <a:t>HMP</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HMP code</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7030A0"/>
                          </a:solidFill>
                        </a:rPr>
                        <a:t>AHS Lab CAT</a:t>
                      </a:r>
                      <a:endParaRPr lang="en-US" sz="1100" b="0" i="0" u="none" strike="noStrike" dirty="0" smtClean="0">
                        <a:solidFill>
                          <a:srgbClr val="7030A0"/>
                        </a:solidFill>
                        <a:latin typeface="+mn-lt"/>
                      </a:endParaRPr>
                    </a:p>
                  </a:txBody>
                  <a:tcPr marL="9525" marR="9525" marT="9525" marB="0" anchor="b"/>
                </a:tc>
                <a:tc>
                  <a:txBody>
                    <a:bodyPr/>
                    <a:lstStyle/>
                    <a:p>
                      <a:pPr algn="l" fontAlgn="b"/>
                      <a:r>
                        <a:rPr lang="en-US" sz="1100" b="0" i="0" u="none" strike="noStrike" dirty="0" smtClean="0">
                          <a:solidFill>
                            <a:srgbClr val="7030A0"/>
                          </a:solidFill>
                          <a:latin typeface="Calibri"/>
                        </a:rPr>
                        <a:t>  CAT 1</a:t>
                      </a:r>
                      <a:endParaRPr lang="en-US" sz="1100" b="0" i="0" u="none" strike="noStrike" dirty="0">
                        <a:solidFill>
                          <a:srgbClr val="7030A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FF0000"/>
                          </a:solidFill>
                        </a:rPr>
                        <a:t>Cust Lab CAT A</a:t>
                      </a:r>
                      <a:endParaRPr lang="en-US" sz="1100" b="0" i="0" u="none" strike="noStrike" dirty="0" smtClean="0">
                        <a:solidFill>
                          <a:srgbClr val="FF0000"/>
                        </a:solidFill>
                        <a:latin typeface="+mn-lt"/>
                      </a:endParaRPr>
                    </a:p>
                  </a:txBody>
                  <a:tcPr marL="9525" marR="9525" marT="9525" marB="0" anchor="b"/>
                </a:tc>
                <a:tc>
                  <a:txBody>
                    <a:bodyPr/>
                    <a:lstStyle/>
                    <a:p>
                      <a:pPr algn="l" fontAlgn="b"/>
                      <a:r>
                        <a:rPr lang="en-US" sz="1100" b="0" i="0" u="none" strike="noStrike" dirty="0" smtClean="0">
                          <a:solidFill>
                            <a:srgbClr val="FF0000"/>
                          </a:solidFill>
                          <a:latin typeface="+mn-lt"/>
                        </a:rPr>
                        <a:t>  CAT 2</a:t>
                      </a:r>
                      <a:endParaRPr lang="en-US" sz="1100" b="0" i="0" u="none" strike="noStrike" dirty="0">
                        <a:solidFill>
                          <a:srgbClr val="FF0000"/>
                        </a:solidFill>
                        <a:latin typeface="+mn-lt"/>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FF0000"/>
                          </a:solidFill>
                        </a:rPr>
                        <a:t>Cust Lab CAT B</a:t>
                      </a:r>
                      <a:endParaRPr lang="en-US" sz="1100" b="0" i="0" u="none" strike="noStrike" dirty="0" smtClean="0">
                        <a:solidFill>
                          <a:srgbClr val="FF0000"/>
                        </a:solidFill>
                        <a:latin typeface="+mn-lt"/>
                      </a:endParaRPr>
                    </a:p>
                  </a:txBody>
                  <a:tcPr marL="9525" marR="9525" marT="9525" marB="0" anchor="b"/>
                </a:tc>
                <a:tc>
                  <a:txBody>
                    <a:bodyPr/>
                    <a:lstStyle/>
                    <a:p>
                      <a:pPr algn="l" fontAlgn="b"/>
                      <a:r>
                        <a:rPr lang="en-US" sz="1100" b="0" i="0" u="none" strike="noStrike" dirty="0" smtClean="0">
                          <a:solidFill>
                            <a:srgbClr val="FF0000"/>
                          </a:solidFill>
                          <a:latin typeface="+mn-lt"/>
                        </a:rPr>
                        <a:t>  CAT 3</a:t>
                      </a:r>
                      <a:endParaRPr lang="en-US" sz="1100" b="0" i="0" u="none" strike="noStrike" dirty="0">
                        <a:solidFill>
                          <a:srgbClr val="FF0000"/>
                        </a:solidFill>
                        <a:latin typeface="+mn-lt"/>
                      </a:endParaRPr>
                    </a:p>
                  </a:txBody>
                  <a:tcPr marL="9525" marR="9525" marT="9525" marB="0" anchor="b"/>
                </a:tc>
              </a:tr>
            </a:tbl>
          </a:graphicData>
        </a:graphic>
      </p:graphicFrame>
      <p:cxnSp>
        <p:nvCxnSpPr>
          <p:cNvPr id="25" name="Straight Arrow Connector 24"/>
          <p:cNvCxnSpPr/>
          <p:nvPr/>
        </p:nvCxnSpPr>
        <p:spPr>
          <a:xfrm rot="5400000" flipH="1" flipV="1">
            <a:off x="7200900" y="1866106"/>
            <a:ext cx="3802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26" name="Table 25"/>
          <p:cNvGraphicFramePr>
            <a:graphicFrameLocks noGrp="1"/>
          </p:cNvGraphicFramePr>
          <p:nvPr/>
        </p:nvGraphicFramePr>
        <p:xfrm>
          <a:off x="7162800" y="2209006"/>
          <a:ext cx="1600200" cy="762000"/>
        </p:xfrm>
        <a:graphic>
          <a:graphicData uri="http://schemas.openxmlformats.org/drawingml/2006/table">
            <a:tbl>
              <a:tblPr>
                <a:tableStyleId>{3C2FFA5D-87B4-456A-9821-1D502468CF0F}</a:tableStyleId>
              </a:tblPr>
              <a:tblGrid>
                <a:gridCol w="927543"/>
                <a:gridCol w="672657"/>
              </a:tblGrid>
              <a:tr h="190500">
                <a:tc>
                  <a:txBody>
                    <a:bodyPr/>
                    <a:lstStyle/>
                    <a:p>
                      <a:pPr algn="l" fontAlgn="b"/>
                      <a:r>
                        <a:rPr lang="en-US" sz="1100" b="0" i="0" u="none" strike="noStrike" dirty="0" smtClean="0">
                          <a:solidFill>
                            <a:schemeClr val="dk1"/>
                          </a:solidFill>
                          <a:latin typeface="+mn-lt"/>
                        </a:rPr>
                        <a:t>OID</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OID code</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chemeClr val="tx1">
                              <a:lumMod val="95000"/>
                              <a:lumOff val="5000"/>
                            </a:schemeClr>
                          </a:solidFill>
                        </a:rPr>
                        <a:t> Lab CAT</a:t>
                      </a:r>
                      <a:endParaRPr lang="en-US" sz="1100" b="0" i="0" u="none" strike="noStrike" dirty="0" smtClean="0">
                        <a:solidFill>
                          <a:schemeClr val="tx1">
                            <a:lumMod val="95000"/>
                            <a:lumOff val="5000"/>
                          </a:schemeClr>
                        </a:solidFill>
                        <a:latin typeface="+mn-lt"/>
                      </a:endParaRPr>
                    </a:p>
                  </a:txBody>
                  <a:tcPr marL="9525" marR="9525" marT="9525" marB="0" anchor="b"/>
                </a:tc>
                <a:tc>
                  <a:txBody>
                    <a:bodyPr/>
                    <a:lstStyle/>
                    <a:p>
                      <a:pPr algn="l" fontAlgn="b"/>
                      <a:r>
                        <a:rPr lang="en-US" sz="1100" b="0" i="0" u="none" strike="noStrike" dirty="0" smtClean="0">
                          <a:solidFill>
                            <a:schemeClr val="tx1">
                              <a:lumMod val="95000"/>
                              <a:lumOff val="5000"/>
                            </a:schemeClr>
                          </a:solidFill>
                          <a:latin typeface="Calibri"/>
                        </a:rPr>
                        <a:t>  CAT</a:t>
                      </a:r>
                      <a:r>
                        <a:rPr lang="en-US" sz="1100" b="0" i="0" u="none" strike="noStrike" baseline="0" dirty="0" smtClean="0">
                          <a:solidFill>
                            <a:schemeClr val="tx1">
                              <a:lumMod val="95000"/>
                              <a:lumOff val="5000"/>
                            </a:schemeClr>
                          </a:solidFill>
                          <a:latin typeface="Calibri"/>
                        </a:rPr>
                        <a:t> 5</a:t>
                      </a:r>
                      <a:endParaRPr lang="en-US" sz="1100" b="0" i="0" u="none" strike="noStrike" dirty="0">
                        <a:solidFill>
                          <a:schemeClr val="tx1">
                            <a:lumMod val="95000"/>
                            <a:lumOff val="5000"/>
                          </a:schemeClr>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baseline="0" dirty="0" smtClean="0">
                          <a:solidFill>
                            <a:srgbClr val="FF0000"/>
                          </a:solidFill>
                        </a:rPr>
                        <a:t> </a:t>
                      </a:r>
                      <a:r>
                        <a:rPr lang="en-US" sz="1100" u="none" strike="noStrike" dirty="0" smtClean="0">
                          <a:solidFill>
                            <a:srgbClr val="FF0000"/>
                          </a:solidFill>
                        </a:rPr>
                        <a:t>Lab CAT A</a:t>
                      </a:r>
                      <a:endParaRPr lang="en-US" sz="1100" b="0" i="0" u="none" strike="noStrike" dirty="0" smtClean="0">
                        <a:solidFill>
                          <a:srgbClr val="FF0000"/>
                        </a:solidFill>
                        <a:latin typeface="+mn-lt"/>
                      </a:endParaRPr>
                    </a:p>
                  </a:txBody>
                  <a:tcPr marL="9525" marR="9525" marT="9525" marB="0" anchor="b"/>
                </a:tc>
                <a:tc>
                  <a:txBody>
                    <a:bodyPr/>
                    <a:lstStyle/>
                    <a:p>
                      <a:pPr algn="l" fontAlgn="b"/>
                      <a:r>
                        <a:rPr lang="en-US" sz="1100" b="0" i="0" u="none" strike="noStrike" dirty="0" smtClean="0">
                          <a:solidFill>
                            <a:srgbClr val="FF0000"/>
                          </a:solidFill>
                          <a:latin typeface="+mn-lt"/>
                        </a:rPr>
                        <a:t>  CAT 6</a:t>
                      </a:r>
                      <a:endParaRPr lang="en-US" sz="1100" b="0" i="0" u="none" strike="noStrike" dirty="0">
                        <a:solidFill>
                          <a:srgbClr val="FF0000"/>
                        </a:solidFill>
                        <a:latin typeface="+mn-lt"/>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FF0000"/>
                          </a:solidFill>
                        </a:rPr>
                        <a:t>Cust Lab CAT B</a:t>
                      </a:r>
                      <a:endParaRPr lang="en-US" sz="1100" b="0" i="0" u="none" strike="noStrike" dirty="0" smtClean="0">
                        <a:solidFill>
                          <a:srgbClr val="FF0000"/>
                        </a:solidFill>
                        <a:latin typeface="+mn-lt"/>
                      </a:endParaRPr>
                    </a:p>
                  </a:txBody>
                  <a:tcPr marL="9525" marR="9525" marT="9525" marB="0" anchor="b">
                    <a:noFill/>
                  </a:tcPr>
                </a:tc>
                <a:tc>
                  <a:txBody>
                    <a:bodyPr/>
                    <a:lstStyle/>
                    <a:p>
                      <a:pPr algn="l" fontAlgn="b"/>
                      <a:r>
                        <a:rPr lang="en-US" sz="1100" b="0" i="0" u="none" strike="noStrike" dirty="0" smtClean="0">
                          <a:solidFill>
                            <a:srgbClr val="FF0000"/>
                          </a:solidFill>
                          <a:latin typeface="+mn-lt"/>
                        </a:rPr>
                        <a:t>  CAT 3</a:t>
                      </a:r>
                      <a:endParaRPr lang="en-US" sz="1100" b="0" i="0" u="none" strike="noStrike" dirty="0">
                        <a:solidFill>
                          <a:srgbClr val="FF0000"/>
                        </a:solidFill>
                        <a:latin typeface="+mn-lt"/>
                      </a:endParaRPr>
                    </a:p>
                  </a:txBody>
                  <a:tcPr marL="9525" marR="9525" marT="9525" marB="0" anchor="b"/>
                </a:tc>
              </a:tr>
            </a:tbl>
          </a:graphicData>
        </a:graphic>
      </p:graphicFrame>
      <p:graphicFrame>
        <p:nvGraphicFramePr>
          <p:cNvPr id="28" name="Table 27"/>
          <p:cNvGraphicFramePr>
            <a:graphicFrameLocks noGrp="1"/>
          </p:cNvGraphicFramePr>
          <p:nvPr/>
        </p:nvGraphicFramePr>
        <p:xfrm>
          <a:off x="5943600" y="3733006"/>
          <a:ext cx="1600200" cy="762000"/>
        </p:xfrm>
        <a:graphic>
          <a:graphicData uri="http://schemas.openxmlformats.org/drawingml/2006/table">
            <a:tbl>
              <a:tblPr>
                <a:tableStyleId>{3C2FFA5D-87B4-456A-9821-1D502468CF0F}</a:tableStyleId>
              </a:tblPr>
              <a:tblGrid>
                <a:gridCol w="927543"/>
                <a:gridCol w="672657"/>
              </a:tblGrid>
              <a:tr h="190500">
                <a:tc>
                  <a:txBody>
                    <a:bodyPr/>
                    <a:lstStyle/>
                    <a:p>
                      <a:pPr algn="l" fontAlgn="b"/>
                      <a:r>
                        <a:rPr lang="en-US" sz="1100" b="0" i="0" u="none" strike="noStrike" dirty="0" smtClean="0">
                          <a:solidFill>
                            <a:schemeClr val="dk1"/>
                          </a:solidFill>
                          <a:latin typeface="+mn-lt"/>
                        </a:rPr>
                        <a:t>OCD</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OCD code</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chemeClr val="tx1"/>
                          </a:solidFill>
                        </a:rPr>
                        <a:t>AHS Lab CAT</a:t>
                      </a:r>
                      <a:endParaRPr lang="en-US" sz="1100" b="0" i="0" u="none" strike="noStrike" dirty="0" smtClean="0">
                        <a:solidFill>
                          <a:schemeClr val="tx1"/>
                        </a:solidFill>
                        <a:latin typeface="+mn-lt"/>
                      </a:endParaRPr>
                    </a:p>
                  </a:txBody>
                  <a:tcPr marL="9525" marR="9525" marT="9525" marB="0" anchor="b"/>
                </a:tc>
                <a:tc>
                  <a:txBody>
                    <a:bodyPr/>
                    <a:lstStyle/>
                    <a:p>
                      <a:pPr algn="l" fontAlgn="b"/>
                      <a:r>
                        <a:rPr lang="en-US" sz="1100" b="0" i="0" u="none" strike="noStrike" dirty="0" smtClean="0">
                          <a:solidFill>
                            <a:schemeClr val="tx1"/>
                          </a:solidFill>
                          <a:latin typeface="Calibri"/>
                        </a:rPr>
                        <a:t>  CAT 1</a:t>
                      </a:r>
                      <a:endParaRPr lang="en-US" sz="1100" b="0" i="0" u="none" strike="noStrike" dirty="0">
                        <a:solidFill>
                          <a:schemeClr val="tx1"/>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chemeClr val="tx1"/>
                          </a:solidFill>
                        </a:rPr>
                        <a:t>Lab CAT A</a:t>
                      </a:r>
                      <a:endParaRPr lang="en-US" sz="1100" b="0" i="0" u="none" strike="noStrike" dirty="0" smtClean="0">
                        <a:solidFill>
                          <a:schemeClr val="tx1"/>
                        </a:solidFill>
                        <a:latin typeface="+mn-lt"/>
                      </a:endParaRPr>
                    </a:p>
                  </a:txBody>
                  <a:tcPr marL="9525" marR="9525" marT="9525" marB="0" anchor="b"/>
                </a:tc>
                <a:tc>
                  <a:txBody>
                    <a:bodyPr/>
                    <a:lstStyle/>
                    <a:p>
                      <a:pPr algn="l" fontAlgn="b"/>
                      <a:r>
                        <a:rPr lang="en-US" sz="1100" b="0" i="0" u="none" strike="noStrike" dirty="0" smtClean="0">
                          <a:solidFill>
                            <a:schemeClr val="tx1"/>
                          </a:solidFill>
                          <a:latin typeface="+mn-lt"/>
                        </a:rPr>
                        <a:t>  CAT A</a:t>
                      </a:r>
                      <a:endParaRPr lang="en-US" sz="1100" b="0" i="0" u="none" strike="noStrike" dirty="0">
                        <a:solidFill>
                          <a:schemeClr val="tx1"/>
                        </a:solidFill>
                        <a:latin typeface="+mn-lt"/>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mn-lt"/>
                        </a:rPr>
                        <a:t>  </a:t>
                      </a:r>
                      <a:endParaRPr lang="en-US" sz="1100" b="0" i="0" u="none" strike="noStrike" dirty="0">
                        <a:solidFill>
                          <a:srgbClr val="000000"/>
                        </a:solidFill>
                        <a:latin typeface="+mn-lt"/>
                      </a:endParaRPr>
                    </a:p>
                  </a:txBody>
                  <a:tcPr marL="9525" marR="9525" marT="9525" marB="0" anchor="b"/>
                </a:tc>
              </a:tr>
            </a:tbl>
          </a:graphicData>
        </a:graphic>
      </p:graphicFrame>
      <p:cxnSp>
        <p:nvCxnSpPr>
          <p:cNvPr id="36" name="Straight Arrow Connector 35"/>
          <p:cNvCxnSpPr/>
          <p:nvPr/>
        </p:nvCxnSpPr>
        <p:spPr>
          <a:xfrm rot="16200000" flipH="1">
            <a:off x="5410200" y="2667000"/>
            <a:ext cx="1524000" cy="12192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381000" y="5105400"/>
            <a:ext cx="8229600" cy="1200329"/>
          </a:xfrm>
          <a:prstGeom prst="rect">
            <a:avLst/>
          </a:prstGeom>
        </p:spPr>
        <p:txBody>
          <a:bodyPr wrap="square">
            <a:spAutoFit/>
          </a:bodyPr>
          <a:lstStyle/>
          <a:p>
            <a:r>
              <a:rPr lang="en-US" dirty="0" smtClean="0"/>
              <a:t>For any Custom HMP items that were used in the past, AHS development must create a script to map those items to the new entry. AHS development must create this script to tie the v10 custom HMP to the OID item. Send an xls to AHS dev with the HMP </a:t>
            </a:r>
            <a:r>
              <a:rPr lang="en-US" dirty="0" smtClean="0"/>
              <a:t>Name</a:t>
            </a:r>
            <a:r>
              <a:rPr lang="en-US" dirty="0" smtClean="0"/>
              <a:t>, HMP Code, OID Name &amp; OID code for each custom HMP.</a:t>
            </a:r>
            <a:endParaRPr lang="en-US" dirty="0"/>
          </a:p>
        </p:txBody>
      </p:sp>
      <p:cxnSp>
        <p:nvCxnSpPr>
          <p:cNvPr id="21" name="Straight Arrow Connector 20"/>
          <p:cNvCxnSpPr/>
          <p:nvPr/>
        </p:nvCxnSpPr>
        <p:spPr>
          <a:xfrm rot="5400000" flipH="1" flipV="1">
            <a:off x="6629400" y="2667000"/>
            <a:ext cx="1524000" cy="1219200"/>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flipH="1" flipV="1">
            <a:off x="6629400" y="2819400"/>
            <a:ext cx="1524000" cy="1219200"/>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6248400" y="2692758"/>
            <a:ext cx="914400" cy="158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6248400" y="2870916"/>
            <a:ext cx="914400" cy="158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1" name="Table 30"/>
          <p:cNvGraphicFramePr>
            <a:graphicFrameLocks noGrp="1"/>
          </p:cNvGraphicFramePr>
          <p:nvPr/>
        </p:nvGraphicFramePr>
        <p:xfrm>
          <a:off x="5791200" y="838200"/>
          <a:ext cx="1930400" cy="762000"/>
        </p:xfrm>
        <a:graphic>
          <a:graphicData uri="http://schemas.openxmlformats.org/drawingml/2006/table">
            <a:tbl>
              <a:tblPr>
                <a:tableStyleId>{69C7853C-536D-4A76-A0AE-DD22124D55A5}</a:tableStyleId>
              </a:tblPr>
              <a:tblGrid>
                <a:gridCol w="965200"/>
                <a:gridCol w="965200"/>
              </a:tblGrid>
              <a:tr h="190500">
                <a:tc>
                  <a:txBody>
                    <a:bodyPr/>
                    <a:lstStyle/>
                    <a:p>
                      <a:pPr algn="l" fontAlgn="b"/>
                      <a:r>
                        <a:rPr lang="en-US" sz="1100" b="0" i="0" u="none" strike="noStrike" dirty="0" smtClean="0">
                          <a:solidFill>
                            <a:srgbClr val="000000"/>
                          </a:solidFill>
                          <a:latin typeface="Calibri"/>
                        </a:rPr>
                        <a:t>Display Name</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 Data</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 Lab CAT</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chemeClr val="tx1"/>
                          </a:solidFill>
                          <a:latin typeface="Calibri"/>
                        </a:rPr>
                        <a:t>  11/06/09</a:t>
                      </a:r>
                      <a:endParaRPr lang="en-US" sz="1100" b="0" i="0" u="none" strike="noStrike" dirty="0">
                        <a:solidFill>
                          <a:schemeClr val="tx1"/>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FF0000"/>
                        </a:solidFill>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FF0000"/>
                        </a:solidFill>
                        <a:latin typeface="+mn-lt"/>
                      </a:endParaRPr>
                    </a:p>
                  </a:txBody>
                  <a:tcPr marL="9525" marR="9525" marT="9525" marB="0" anchor="b"/>
                </a:tc>
              </a:tr>
              <a:tr h="190500">
                <a:tc>
                  <a:txBody>
                    <a:bodyPr/>
                    <a:lstStyle/>
                    <a:p>
                      <a:pPr algn="l" fontAlgn="b"/>
                      <a:endParaRPr lang="en-US" sz="1100" b="0" i="0" u="none" strike="noStrike" dirty="0">
                        <a:solidFill>
                          <a:srgbClr val="000000"/>
                        </a:solidFill>
                        <a:latin typeface="Calibri"/>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FF0000"/>
                        </a:solidFill>
                        <a:latin typeface="+mn-lt"/>
                      </a:endParaRPr>
                    </a:p>
                  </a:txBody>
                  <a:tcPr marL="9525" marR="9525" marT="9525" marB="0" anchor="b"/>
                </a:tc>
              </a:tr>
            </a:tbl>
          </a:graphicData>
        </a:graphic>
      </p:graphicFrame>
      <p:graphicFrame>
        <p:nvGraphicFramePr>
          <p:cNvPr id="32" name="Table 31"/>
          <p:cNvGraphicFramePr>
            <a:graphicFrameLocks noGrp="1"/>
          </p:cNvGraphicFramePr>
          <p:nvPr/>
        </p:nvGraphicFramePr>
        <p:xfrm>
          <a:off x="1371600" y="838200"/>
          <a:ext cx="1930400" cy="762000"/>
        </p:xfrm>
        <a:graphic>
          <a:graphicData uri="http://schemas.openxmlformats.org/drawingml/2006/table">
            <a:tbl>
              <a:tblPr>
                <a:tableStyleId>{69C7853C-536D-4A76-A0AE-DD22124D55A5}</a:tableStyleId>
              </a:tblPr>
              <a:tblGrid>
                <a:gridCol w="965200"/>
                <a:gridCol w="965200"/>
              </a:tblGrid>
              <a:tr h="190500">
                <a:tc>
                  <a:txBody>
                    <a:bodyPr/>
                    <a:lstStyle/>
                    <a:p>
                      <a:pPr algn="l" fontAlgn="b"/>
                      <a:r>
                        <a:rPr lang="en-US" sz="1100" b="0" i="0" u="none" strike="noStrike" dirty="0" smtClean="0">
                          <a:solidFill>
                            <a:srgbClr val="000000"/>
                          </a:solidFill>
                          <a:latin typeface="Calibri"/>
                        </a:rPr>
                        <a:t>Display Name</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 Data</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AHS Lab CAT</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chemeClr val="tx1"/>
                          </a:solidFill>
                          <a:latin typeface="Calibri"/>
                        </a:rPr>
                        <a:t>  11/06/09</a:t>
                      </a:r>
                      <a:endParaRPr lang="en-US" sz="1100" b="0" i="0" u="none" strike="noStrike" dirty="0">
                        <a:solidFill>
                          <a:schemeClr val="tx1"/>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AHS Lab CAT</a:t>
                      </a:r>
                      <a:endParaRPr lang="en-US" sz="1100" b="0" i="0" u="none" strike="noStrike" dirty="0" smtClean="0">
                        <a:solidFill>
                          <a:srgbClr val="000000"/>
                        </a:solidFill>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latin typeface="+mn-lt"/>
                        </a:rPr>
                        <a:t>  02/24/09</a:t>
                      </a: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Cust Lab CAT </a:t>
                      </a:r>
                      <a:endParaRPr lang="en-US" sz="1100" b="0" i="0" u="none" strike="noStrike" dirty="0" smtClean="0">
                        <a:solidFill>
                          <a:srgbClr val="000000"/>
                        </a:solidFill>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latin typeface="+mn-lt"/>
                        </a:rPr>
                        <a:t>  06/07/09</a:t>
                      </a:r>
                    </a:p>
                  </a:txBody>
                  <a:tcPr marL="9525" marR="9525" marT="9525" marB="0" anchor="b"/>
                </a:tc>
              </a:tr>
            </a:tbl>
          </a:graphicData>
        </a:graphic>
      </p:graphicFrame>
      <p:sp>
        <p:nvSpPr>
          <p:cNvPr id="33" name="TextBox 32"/>
          <p:cNvSpPr txBox="1"/>
          <p:nvPr/>
        </p:nvSpPr>
        <p:spPr>
          <a:xfrm>
            <a:off x="1574800" y="304800"/>
            <a:ext cx="1524000" cy="381000"/>
          </a:xfrm>
          <a:prstGeom prst="rect">
            <a:avLst/>
          </a:prstGeom>
          <a:noFill/>
        </p:spPr>
        <p:txBody>
          <a:bodyPr wrap="square" rtlCol="0">
            <a:spAutoFit/>
          </a:bodyPr>
          <a:lstStyle/>
          <a:p>
            <a:pPr algn="ctr"/>
            <a:r>
              <a:rPr lang="en-US" b="1" dirty="0" smtClean="0">
                <a:solidFill>
                  <a:schemeClr val="bg1">
                    <a:lumMod val="50000"/>
                  </a:schemeClr>
                </a:solidFill>
              </a:rPr>
              <a:t>V10</a:t>
            </a:r>
            <a:endParaRPr lang="en-US" b="1" dirty="0">
              <a:solidFill>
                <a:schemeClr val="bg1">
                  <a:lumMod val="50000"/>
                </a:schemeClr>
              </a:solidFill>
            </a:endParaRPr>
          </a:p>
        </p:txBody>
      </p:sp>
      <p:sp>
        <p:nvSpPr>
          <p:cNvPr id="34" name="TextBox 33"/>
          <p:cNvSpPr txBox="1"/>
          <p:nvPr/>
        </p:nvSpPr>
        <p:spPr>
          <a:xfrm>
            <a:off x="6019800" y="304800"/>
            <a:ext cx="1524000" cy="381000"/>
          </a:xfrm>
          <a:prstGeom prst="rect">
            <a:avLst/>
          </a:prstGeom>
          <a:noFill/>
        </p:spPr>
        <p:txBody>
          <a:bodyPr wrap="square" rtlCol="0">
            <a:spAutoFit/>
          </a:bodyPr>
          <a:lstStyle/>
          <a:p>
            <a:pPr algn="ctr"/>
            <a:r>
              <a:rPr lang="en-US" b="1" dirty="0" smtClean="0">
                <a:solidFill>
                  <a:schemeClr val="bg1">
                    <a:lumMod val="50000"/>
                  </a:schemeClr>
                </a:solidFill>
              </a:rPr>
              <a:t>V11</a:t>
            </a:r>
            <a:endParaRPr lang="en-US" b="1" dirty="0">
              <a:solidFill>
                <a:schemeClr val="bg1">
                  <a:lumMod val="50000"/>
                </a:schemeClr>
              </a:solidFill>
            </a:endParaRPr>
          </a:p>
        </p:txBody>
      </p:sp>
      <p:cxnSp>
        <p:nvCxnSpPr>
          <p:cNvPr id="35" name="Straight Connector 34"/>
          <p:cNvCxnSpPr/>
          <p:nvPr/>
        </p:nvCxnSpPr>
        <p:spPr>
          <a:xfrm rot="5400000">
            <a:off x="2286537" y="2705100"/>
            <a:ext cx="4495800" cy="158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Table 28"/>
          <p:cNvGraphicFramePr>
            <a:graphicFrameLocks noGrp="1"/>
          </p:cNvGraphicFramePr>
          <p:nvPr/>
        </p:nvGraphicFramePr>
        <p:xfrm>
          <a:off x="5791200" y="838200"/>
          <a:ext cx="1930400" cy="762000"/>
        </p:xfrm>
        <a:graphic>
          <a:graphicData uri="http://schemas.openxmlformats.org/drawingml/2006/table">
            <a:tbl>
              <a:tblPr>
                <a:tableStyleId>{69C7853C-536D-4A76-A0AE-DD22124D55A5}</a:tableStyleId>
              </a:tblPr>
              <a:tblGrid>
                <a:gridCol w="965200"/>
                <a:gridCol w="965200"/>
              </a:tblGrid>
              <a:tr h="190500">
                <a:tc>
                  <a:txBody>
                    <a:bodyPr/>
                    <a:lstStyle/>
                    <a:p>
                      <a:pPr algn="l" fontAlgn="b"/>
                      <a:r>
                        <a:rPr lang="en-US" sz="1100" b="0" i="0" u="none" strike="noStrike" dirty="0" smtClean="0">
                          <a:solidFill>
                            <a:srgbClr val="000000"/>
                          </a:solidFill>
                          <a:latin typeface="Calibri"/>
                        </a:rPr>
                        <a:t>Display Name</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 Data</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 Lab CAT</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chemeClr val="tx1"/>
                          </a:solidFill>
                          <a:latin typeface="Calibri"/>
                        </a:rPr>
                        <a:t>  11/06/09</a:t>
                      </a:r>
                      <a:endParaRPr lang="en-US" sz="1100" b="0" i="0" u="none" strike="noStrike" dirty="0">
                        <a:solidFill>
                          <a:schemeClr val="tx1"/>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baseline="0" dirty="0" smtClean="0">
                          <a:solidFill>
                            <a:srgbClr val="FF0000"/>
                          </a:solidFill>
                        </a:rPr>
                        <a:t> </a:t>
                      </a:r>
                      <a:r>
                        <a:rPr lang="en-US" sz="1100" u="none" strike="noStrike" dirty="0" smtClean="0">
                          <a:solidFill>
                            <a:srgbClr val="FF0000"/>
                          </a:solidFill>
                        </a:rPr>
                        <a:t>Lab CAT A</a:t>
                      </a:r>
                      <a:endParaRPr lang="en-US" sz="1100" b="0" i="0" u="none" strike="noStrike" dirty="0" smtClean="0">
                        <a:solidFill>
                          <a:srgbClr val="FF0000"/>
                        </a:solidFill>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FF0000"/>
                          </a:solidFill>
                          <a:latin typeface="+mn-lt"/>
                        </a:rPr>
                        <a:t>  02/24/09</a:t>
                      </a:r>
                    </a:p>
                  </a:txBody>
                  <a:tcPr marL="9525" marR="9525" marT="9525" marB="0" anchor="b"/>
                </a:tc>
              </a:tr>
              <a:tr h="190500">
                <a:tc>
                  <a:txBody>
                    <a:bodyPr/>
                    <a:lstStyle/>
                    <a:p>
                      <a:pPr algn="l" fontAlgn="b"/>
                      <a:r>
                        <a:rPr lang="en-US" sz="1100" u="none" strike="noStrike" dirty="0" smtClean="0">
                          <a:solidFill>
                            <a:srgbClr val="FF0000"/>
                          </a:solidFill>
                        </a:rPr>
                        <a:t>Cust Lab CAT  B</a:t>
                      </a:r>
                      <a:endParaRPr lang="en-US" sz="1100" b="0" i="0" u="none" strike="noStrike" dirty="0">
                        <a:solidFill>
                          <a:srgbClr val="000000"/>
                        </a:solidFill>
                        <a:latin typeface="Calibri"/>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FF0000"/>
                          </a:solidFill>
                          <a:latin typeface="+mn-lt"/>
                        </a:rPr>
                        <a:t>  06/07/09</a:t>
                      </a:r>
                    </a:p>
                  </a:txBody>
                  <a:tcPr marL="9525" marR="9525" marT="9525" marB="0" anchor="b"/>
                </a:tc>
              </a:tr>
            </a:tbl>
          </a:graphicData>
        </a:graphic>
      </p:graphicFrame>
      <p:cxnSp>
        <p:nvCxnSpPr>
          <p:cNvPr id="15" name="Straight Arrow Connector 14"/>
          <p:cNvCxnSpPr/>
          <p:nvPr/>
        </p:nvCxnSpPr>
        <p:spPr>
          <a:xfrm rot="5400000" flipH="1" flipV="1">
            <a:off x="1485900" y="1866900"/>
            <a:ext cx="3802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5400000" flipH="1" flipV="1">
            <a:off x="7200900" y="1866106"/>
            <a:ext cx="380206" cy="79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8" name="Table 27"/>
          <p:cNvGraphicFramePr>
            <a:graphicFrameLocks noGrp="1"/>
          </p:cNvGraphicFramePr>
          <p:nvPr/>
        </p:nvGraphicFramePr>
        <p:xfrm>
          <a:off x="5943600" y="3733006"/>
          <a:ext cx="1600200" cy="762000"/>
        </p:xfrm>
        <a:graphic>
          <a:graphicData uri="http://schemas.openxmlformats.org/drawingml/2006/table">
            <a:tbl>
              <a:tblPr>
                <a:tableStyleId>{3C2FFA5D-87B4-456A-9821-1D502468CF0F}</a:tableStyleId>
              </a:tblPr>
              <a:tblGrid>
                <a:gridCol w="927543"/>
                <a:gridCol w="672657"/>
              </a:tblGrid>
              <a:tr h="190500">
                <a:tc>
                  <a:txBody>
                    <a:bodyPr/>
                    <a:lstStyle/>
                    <a:p>
                      <a:pPr algn="l" fontAlgn="b"/>
                      <a:r>
                        <a:rPr lang="en-US" sz="1100" b="0" i="0" u="none" strike="noStrike" dirty="0" smtClean="0">
                          <a:solidFill>
                            <a:schemeClr val="dk1"/>
                          </a:solidFill>
                          <a:latin typeface="+mn-lt"/>
                        </a:rPr>
                        <a:t>OCD</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OCD code</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chemeClr val="tx1"/>
                          </a:solidFill>
                        </a:rPr>
                        <a:t>AHS Lab CAT</a:t>
                      </a:r>
                      <a:endParaRPr lang="en-US" sz="1100" b="0" i="0" u="none" strike="noStrike" dirty="0" smtClean="0">
                        <a:solidFill>
                          <a:schemeClr val="tx1"/>
                        </a:solidFill>
                        <a:latin typeface="+mn-lt"/>
                      </a:endParaRPr>
                    </a:p>
                  </a:txBody>
                  <a:tcPr marL="9525" marR="9525" marT="9525" marB="0" anchor="b"/>
                </a:tc>
                <a:tc>
                  <a:txBody>
                    <a:bodyPr/>
                    <a:lstStyle/>
                    <a:p>
                      <a:pPr algn="l" fontAlgn="b"/>
                      <a:r>
                        <a:rPr lang="en-US" sz="1100" b="0" i="0" u="none" strike="noStrike" dirty="0" smtClean="0">
                          <a:solidFill>
                            <a:schemeClr val="tx1"/>
                          </a:solidFill>
                          <a:latin typeface="Calibri"/>
                        </a:rPr>
                        <a:t>  CAT 1</a:t>
                      </a:r>
                      <a:endParaRPr lang="en-US" sz="1100" b="0" i="0" u="none" strike="noStrike" dirty="0">
                        <a:solidFill>
                          <a:schemeClr val="tx1"/>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chemeClr val="tx1"/>
                          </a:solidFill>
                        </a:rPr>
                        <a:t>Lab CAT A</a:t>
                      </a:r>
                      <a:endParaRPr lang="en-US" sz="1100" b="0" i="0" u="none" strike="noStrike" dirty="0" smtClean="0">
                        <a:solidFill>
                          <a:schemeClr val="tx1"/>
                        </a:solidFill>
                        <a:latin typeface="+mn-lt"/>
                      </a:endParaRPr>
                    </a:p>
                  </a:txBody>
                  <a:tcPr marL="9525" marR="9525" marT="9525" marB="0" anchor="b"/>
                </a:tc>
                <a:tc>
                  <a:txBody>
                    <a:bodyPr/>
                    <a:lstStyle/>
                    <a:p>
                      <a:pPr algn="l" fontAlgn="b"/>
                      <a:r>
                        <a:rPr lang="en-US" sz="1100" b="0" i="0" u="none" strike="noStrike" dirty="0" smtClean="0">
                          <a:solidFill>
                            <a:schemeClr val="tx1"/>
                          </a:solidFill>
                          <a:latin typeface="+mn-lt"/>
                        </a:rPr>
                        <a:t>  CAT A</a:t>
                      </a:r>
                      <a:endParaRPr lang="en-US" sz="1100" b="0" i="0" u="none" strike="noStrike" dirty="0">
                        <a:solidFill>
                          <a:schemeClr val="tx1"/>
                        </a:solidFill>
                        <a:latin typeface="+mn-lt"/>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mn-lt"/>
                        </a:rPr>
                        <a:t>  </a:t>
                      </a:r>
                      <a:endParaRPr lang="en-US" sz="1100" b="0" i="0" u="none" strike="noStrike" dirty="0">
                        <a:solidFill>
                          <a:srgbClr val="000000"/>
                        </a:solidFill>
                        <a:latin typeface="+mn-lt"/>
                      </a:endParaRPr>
                    </a:p>
                  </a:txBody>
                  <a:tcPr marL="9525" marR="9525" marT="9525" marB="0" anchor="b"/>
                </a:tc>
              </a:tr>
            </a:tbl>
          </a:graphicData>
        </a:graphic>
      </p:graphicFrame>
      <p:cxnSp>
        <p:nvCxnSpPr>
          <p:cNvPr id="36" name="Straight Arrow Connector 35"/>
          <p:cNvCxnSpPr/>
          <p:nvPr/>
        </p:nvCxnSpPr>
        <p:spPr>
          <a:xfrm rot="16200000" flipH="1">
            <a:off x="5410200" y="2667000"/>
            <a:ext cx="1524000" cy="12192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381000" y="5105400"/>
            <a:ext cx="8229600" cy="646331"/>
          </a:xfrm>
          <a:prstGeom prst="rect">
            <a:avLst/>
          </a:prstGeom>
        </p:spPr>
        <p:txBody>
          <a:bodyPr wrap="square">
            <a:spAutoFit/>
          </a:bodyPr>
          <a:lstStyle/>
          <a:p>
            <a:r>
              <a:rPr lang="en-US" dirty="0" smtClean="0"/>
              <a:t>Run the script that development provides.  This will associate any remaining HMP data to the v11 OID dictionary.</a:t>
            </a:r>
            <a:endParaRPr lang="en-US" dirty="0"/>
          </a:p>
        </p:txBody>
      </p:sp>
      <p:cxnSp>
        <p:nvCxnSpPr>
          <p:cNvPr id="21" name="Straight Arrow Connector 20"/>
          <p:cNvCxnSpPr/>
          <p:nvPr/>
        </p:nvCxnSpPr>
        <p:spPr>
          <a:xfrm rot="5400000" flipH="1" flipV="1">
            <a:off x="6629400" y="2667000"/>
            <a:ext cx="1524000" cy="1219200"/>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flipH="1" flipV="1">
            <a:off x="6629400" y="2819400"/>
            <a:ext cx="1524000" cy="1219200"/>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1" name="Table 30"/>
          <p:cNvGraphicFramePr>
            <a:graphicFrameLocks noGrp="1"/>
          </p:cNvGraphicFramePr>
          <p:nvPr/>
        </p:nvGraphicFramePr>
        <p:xfrm>
          <a:off x="1371600" y="838200"/>
          <a:ext cx="1930400" cy="762000"/>
        </p:xfrm>
        <a:graphic>
          <a:graphicData uri="http://schemas.openxmlformats.org/drawingml/2006/table">
            <a:tbl>
              <a:tblPr>
                <a:tableStyleId>{69C7853C-536D-4A76-A0AE-DD22124D55A5}</a:tableStyleId>
              </a:tblPr>
              <a:tblGrid>
                <a:gridCol w="965200"/>
                <a:gridCol w="965200"/>
              </a:tblGrid>
              <a:tr h="190500">
                <a:tc>
                  <a:txBody>
                    <a:bodyPr/>
                    <a:lstStyle/>
                    <a:p>
                      <a:pPr algn="l" fontAlgn="b"/>
                      <a:r>
                        <a:rPr lang="en-US" sz="1100" b="0" i="0" u="none" strike="noStrike" dirty="0" smtClean="0">
                          <a:solidFill>
                            <a:srgbClr val="000000"/>
                          </a:solidFill>
                          <a:latin typeface="Calibri"/>
                        </a:rPr>
                        <a:t>Display Name</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 Data</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AHS Lab CAT</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chemeClr val="tx1"/>
                          </a:solidFill>
                          <a:latin typeface="Calibri"/>
                        </a:rPr>
                        <a:t>  11/06/09</a:t>
                      </a:r>
                      <a:endParaRPr lang="en-US" sz="1100" b="0" i="0" u="none" strike="noStrike" dirty="0">
                        <a:solidFill>
                          <a:schemeClr val="tx1"/>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FF0000"/>
                          </a:solidFill>
                        </a:rPr>
                        <a:t>AHS Lab CAT</a:t>
                      </a:r>
                      <a:endParaRPr lang="en-US" sz="1100" b="0" i="0" u="none" strike="noStrike" dirty="0" smtClean="0">
                        <a:solidFill>
                          <a:srgbClr val="FF0000"/>
                        </a:solidFill>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FF0000"/>
                          </a:solidFill>
                          <a:latin typeface="+mn-lt"/>
                        </a:rPr>
                        <a:t>  02/24/09</a:t>
                      </a: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FF0000"/>
                          </a:solidFill>
                        </a:rPr>
                        <a:t>Cust Lab CAT </a:t>
                      </a:r>
                      <a:endParaRPr lang="en-US" sz="1100" b="0" i="0" u="none" strike="noStrike" dirty="0" smtClean="0">
                        <a:solidFill>
                          <a:srgbClr val="FF0000"/>
                        </a:solidFill>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FF0000"/>
                          </a:solidFill>
                          <a:latin typeface="+mn-lt"/>
                        </a:rPr>
                        <a:t>  06/07/09</a:t>
                      </a:r>
                    </a:p>
                  </a:txBody>
                  <a:tcPr marL="9525" marR="9525" marT="9525" marB="0" anchor="b"/>
                </a:tc>
              </a:tr>
            </a:tbl>
          </a:graphicData>
        </a:graphic>
      </p:graphicFrame>
      <p:sp>
        <p:nvSpPr>
          <p:cNvPr id="32" name="TextBox 31"/>
          <p:cNvSpPr txBox="1"/>
          <p:nvPr/>
        </p:nvSpPr>
        <p:spPr>
          <a:xfrm>
            <a:off x="1574800" y="304800"/>
            <a:ext cx="1524000" cy="381000"/>
          </a:xfrm>
          <a:prstGeom prst="rect">
            <a:avLst/>
          </a:prstGeom>
          <a:noFill/>
        </p:spPr>
        <p:txBody>
          <a:bodyPr wrap="square" rtlCol="0">
            <a:spAutoFit/>
          </a:bodyPr>
          <a:lstStyle/>
          <a:p>
            <a:pPr algn="ctr"/>
            <a:r>
              <a:rPr lang="en-US" b="1" dirty="0" smtClean="0">
                <a:solidFill>
                  <a:schemeClr val="bg1">
                    <a:lumMod val="50000"/>
                  </a:schemeClr>
                </a:solidFill>
              </a:rPr>
              <a:t>V10</a:t>
            </a:r>
            <a:endParaRPr lang="en-US" b="1" dirty="0">
              <a:solidFill>
                <a:schemeClr val="bg1">
                  <a:lumMod val="50000"/>
                </a:schemeClr>
              </a:solidFill>
            </a:endParaRPr>
          </a:p>
        </p:txBody>
      </p:sp>
      <p:sp>
        <p:nvSpPr>
          <p:cNvPr id="33" name="TextBox 32"/>
          <p:cNvSpPr txBox="1"/>
          <p:nvPr/>
        </p:nvSpPr>
        <p:spPr>
          <a:xfrm>
            <a:off x="6019800" y="304800"/>
            <a:ext cx="1524000" cy="381000"/>
          </a:xfrm>
          <a:prstGeom prst="rect">
            <a:avLst/>
          </a:prstGeom>
          <a:noFill/>
        </p:spPr>
        <p:txBody>
          <a:bodyPr wrap="square" rtlCol="0">
            <a:spAutoFit/>
          </a:bodyPr>
          <a:lstStyle/>
          <a:p>
            <a:pPr algn="ctr"/>
            <a:r>
              <a:rPr lang="en-US" b="1" dirty="0" smtClean="0">
                <a:solidFill>
                  <a:schemeClr val="bg1">
                    <a:lumMod val="50000"/>
                  </a:schemeClr>
                </a:solidFill>
              </a:rPr>
              <a:t>V11</a:t>
            </a:r>
            <a:endParaRPr lang="en-US" b="1" dirty="0">
              <a:solidFill>
                <a:schemeClr val="bg1">
                  <a:lumMod val="50000"/>
                </a:schemeClr>
              </a:solidFill>
            </a:endParaRPr>
          </a:p>
        </p:txBody>
      </p:sp>
      <p:cxnSp>
        <p:nvCxnSpPr>
          <p:cNvPr id="34" name="Straight Connector 33"/>
          <p:cNvCxnSpPr/>
          <p:nvPr/>
        </p:nvCxnSpPr>
        <p:spPr>
          <a:xfrm rot="5400000">
            <a:off x="2287331" y="2705100"/>
            <a:ext cx="4495800" cy="158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20" name="Table 19"/>
          <p:cNvGraphicFramePr>
            <a:graphicFrameLocks noGrp="1"/>
          </p:cNvGraphicFramePr>
          <p:nvPr/>
        </p:nvGraphicFramePr>
        <p:xfrm>
          <a:off x="304800" y="2209800"/>
          <a:ext cx="1600200" cy="762000"/>
        </p:xfrm>
        <a:graphic>
          <a:graphicData uri="http://schemas.openxmlformats.org/drawingml/2006/table">
            <a:tbl>
              <a:tblPr>
                <a:tableStyleId>{3C2FFA5D-87B4-456A-9821-1D502468CF0F}</a:tableStyleId>
              </a:tblPr>
              <a:tblGrid>
                <a:gridCol w="927543"/>
                <a:gridCol w="672657"/>
              </a:tblGrid>
              <a:tr h="190500">
                <a:tc>
                  <a:txBody>
                    <a:bodyPr/>
                    <a:lstStyle/>
                    <a:p>
                      <a:pPr algn="l" fontAlgn="b"/>
                      <a:r>
                        <a:rPr lang="en-US" sz="1100" u="none" strike="noStrike" dirty="0" smtClean="0"/>
                        <a:t>HMP</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HMP code</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AHS Lab CAT</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Calibri"/>
                        </a:rPr>
                        <a:t>  CAT 1</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FF0000"/>
                          </a:solidFill>
                        </a:rPr>
                        <a:t>Cust Lab CAT A</a:t>
                      </a:r>
                      <a:endParaRPr lang="en-US" sz="1100" b="0" i="0" u="none" strike="noStrike" dirty="0" smtClean="0">
                        <a:solidFill>
                          <a:srgbClr val="FF0000"/>
                        </a:solidFill>
                        <a:latin typeface="+mn-lt"/>
                      </a:endParaRPr>
                    </a:p>
                  </a:txBody>
                  <a:tcPr marL="9525" marR="9525" marT="9525" marB="0" anchor="b"/>
                </a:tc>
                <a:tc>
                  <a:txBody>
                    <a:bodyPr/>
                    <a:lstStyle/>
                    <a:p>
                      <a:pPr algn="l" fontAlgn="b"/>
                      <a:r>
                        <a:rPr lang="en-US" sz="1100" b="0" i="0" u="none" strike="noStrike" dirty="0" smtClean="0">
                          <a:solidFill>
                            <a:srgbClr val="FF0000"/>
                          </a:solidFill>
                          <a:latin typeface="+mn-lt"/>
                        </a:rPr>
                        <a:t>  CAT 2</a:t>
                      </a:r>
                      <a:endParaRPr lang="en-US" sz="1100" b="0" i="0" u="none" strike="noStrike" dirty="0">
                        <a:solidFill>
                          <a:srgbClr val="FF0000"/>
                        </a:solidFill>
                        <a:latin typeface="+mn-lt"/>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FF0000"/>
                          </a:solidFill>
                        </a:rPr>
                        <a:t>Cust Lab CAT B</a:t>
                      </a:r>
                      <a:endParaRPr lang="en-US" sz="1100" b="0" i="0" u="none" strike="noStrike" dirty="0" smtClean="0">
                        <a:solidFill>
                          <a:srgbClr val="FF0000"/>
                        </a:solidFill>
                        <a:latin typeface="+mn-lt"/>
                      </a:endParaRPr>
                    </a:p>
                  </a:txBody>
                  <a:tcPr marL="9525" marR="9525" marT="9525" marB="0" anchor="b"/>
                </a:tc>
                <a:tc>
                  <a:txBody>
                    <a:bodyPr/>
                    <a:lstStyle/>
                    <a:p>
                      <a:pPr algn="l" fontAlgn="b"/>
                      <a:r>
                        <a:rPr lang="en-US" sz="1100" b="0" i="0" u="none" strike="noStrike" dirty="0" smtClean="0">
                          <a:solidFill>
                            <a:srgbClr val="FF0000"/>
                          </a:solidFill>
                          <a:latin typeface="+mn-lt"/>
                        </a:rPr>
                        <a:t>  CAT 3</a:t>
                      </a:r>
                      <a:endParaRPr lang="en-US" sz="1100" b="0" i="0" u="none" strike="noStrike" dirty="0">
                        <a:solidFill>
                          <a:srgbClr val="FF0000"/>
                        </a:solidFill>
                        <a:latin typeface="+mn-lt"/>
                      </a:endParaRPr>
                    </a:p>
                  </a:txBody>
                  <a:tcPr marL="9525" marR="9525" marT="9525" marB="0" anchor="b"/>
                </a:tc>
              </a:tr>
            </a:tbl>
          </a:graphicData>
        </a:graphic>
      </p:graphicFrame>
      <p:graphicFrame>
        <p:nvGraphicFramePr>
          <p:cNvPr id="27" name="Table 26"/>
          <p:cNvGraphicFramePr>
            <a:graphicFrameLocks noGrp="1"/>
          </p:cNvGraphicFramePr>
          <p:nvPr/>
        </p:nvGraphicFramePr>
        <p:xfrm>
          <a:off x="2743200" y="2209800"/>
          <a:ext cx="1600200" cy="762000"/>
        </p:xfrm>
        <a:graphic>
          <a:graphicData uri="http://schemas.openxmlformats.org/drawingml/2006/table">
            <a:tbl>
              <a:tblPr>
                <a:tableStyleId>{3C2FFA5D-87B4-456A-9821-1D502468CF0F}</a:tableStyleId>
              </a:tblPr>
              <a:tblGrid>
                <a:gridCol w="927543"/>
                <a:gridCol w="672657"/>
              </a:tblGrid>
              <a:tr h="190500">
                <a:tc>
                  <a:txBody>
                    <a:bodyPr/>
                    <a:lstStyle/>
                    <a:p>
                      <a:pPr algn="l" fontAlgn="b"/>
                      <a:r>
                        <a:rPr lang="en-US" sz="1100" b="0" i="0" u="none" strike="noStrike" dirty="0" smtClean="0">
                          <a:solidFill>
                            <a:schemeClr val="dk1"/>
                          </a:solidFill>
                          <a:latin typeface="+mn-lt"/>
                        </a:rPr>
                        <a:t>OID</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OID code</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 Lab CAT</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Calibri"/>
                        </a:rPr>
                        <a:t>  CAT</a:t>
                      </a:r>
                      <a:r>
                        <a:rPr lang="en-US" sz="1100" b="0" i="0" u="none" strike="noStrike" baseline="0" dirty="0" smtClean="0">
                          <a:solidFill>
                            <a:srgbClr val="000000"/>
                          </a:solidFill>
                          <a:latin typeface="Calibri"/>
                        </a:rPr>
                        <a:t> 5</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 Lab CAT A</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mn-lt"/>
                        </a:rPr>
                        <a:t>  CAT 6</a:t>
                      </a:r>
                      <a:endParaRPr lang="en-US" sz="1100" b="0" i="0" u="none" strike="noStrike" dirty="0">
                        <a:solidFill>
                          <a:srgbClr val="000000"/>
                        </a:solidFill>
                        <a:latin typeface="+mn-lt"/>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mn-lt"/>
                        </a:rPr>
                        <a:t>  </a:t>
                      </a:r>
                      <a:endParaRPr lang="en-US" sz="1100" b="0" i="0" u="none" strike="noStrike" dirty="0">
                        <a:solidFill>
                          <a:srgbClr val="000000"/>
                        </a:solidFill>
                        <a:latin typeface="+mn-lt"/>
                      </a:endParaRPr>
                    </a:p>
                  </a:txBody>
                  <a:tcPr marL="9525" marR="9525" marT="9525" marB="0" anchor="b"/>
                </a:tc>
              </a:tr>
            </a:tbl>
          </a:graphicData>
        </a:graphic>
      </p:graphicFrame>
      <p:graphicFrame>
        <p:nvGraphicFramePr>
          <p:cNvPr id="35" name="Table 34"/>
          <p:cNvGraphicFramePr>
            <a:graphicFrameLocks noGrp="1"/>
          </p:cNvGraphicFramePr>
          <p:nvPr/>
        </p:nvGraphicFramePr>
        <p:xfrm>
          <a:off x="4724400" y="2209006"/>
          <a:ext cx="1600200" cy="762000"/>
        </p:xfrm>
        <a:graphic>
          <a:graphicData uri="http://schemas.openxmlformats.org/drawingml/2006/table">
            <a:tbl>
              <a:tblPr>
                <a:tableStyleId>{3C2FFA5D-87B4-456A-9821-1D502468CF0F}</a:tableStyleId>
              </a:tblPr>
              <a:tblGrid>
                <a:gridCol w="927543"/>
                <a:gridCol w="672657"/>
              </a:tblGrid>
              <a:tr h="190500">
                <a:tc>
                  <a:txBody>
                    <a:bodyPr/>
                    <a:lstStyle/>
                    <a:p>
                      <a:pPr algn="l" fontAlgn="b"/>
                      <a:r>
                        <a:rPr lang="en-US" sz="1100" u="none" strike="noStrike" dirty="0" smtClean="0"/>
                        <a:t>HMP</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HMP code</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7030A0"/>
                          </a:solidFill>
                        </a:rPr>
                        <a:t>AHS Lab CAT</a:t>
                      </a:r>
                      <a:endParaRPr lang="en-US" sz="1100" b="0" i="0" u="none" strike="noStrike" dirty="0" smtClean="0">
                        <a:solidFill>
                          <a:srgbClr val="7030A0"/>
                        </a:solidFill>
                        <a:latin typeface="+mn-lt"/>
                      </a:endParaRPr>
                    </a:p>
                  </a:txBody>
                  <a:tcPr marL="9525" marR="9525" marT="9525" marB="0" anchor="b"/>
                </a:tc>
                <a:tc>
                  <a:txBody>
                    <a:bodyPr/>
                    <a:lstStyle/>
                    <a:p>
                      <a:pPr algn="l" fontAlgn="b"/>
                      <a:r>
                        <a:rPr lang="en-US" sz="1100" b="0" i="0" u="none" strike="noStrike" dirty="0" smtClean="0">
                          <a:solidFill>
                            <a:srgbClr val="7030A0"/>
                          </a:solidFill>
                          <a:latin typeface="Calibri"/>
                        </a:rPr>
                        <a:t>  CAT 1</a:t>
                      </a:r>
                      <a:endParaRPr lang="en-US" sz="1100" b="0" i="0" u="none" strike="noStrike" dirty="0">
                        <a:solidFill>
                          <a:srgbClr val="7030A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FF0000"/>
                          </a:solidFill>
                        </a:rPr>
                        <a:t>Cust Lab CAT A</a:t>
                      </a:r>
                      <a:endParaRPr lang="en-US" sz="1100" b="0" i="0" u="none" strike="noStrike" dirty="0" smtClean="0">
                        <a:solidFill>
                          <a:srgbClr val="FF0000"/>
                        </a:solidFill>
                        <a:latin typeface="+mn-lt"/>
                      </a:endParaRPr>
                    </a:p>
                  </a:txBody>
                  <a:tcPr marL="9525" marR="9525" marT="9525" marB="0" anchor="b"/>
                </a:tc>
                <a:tc>
                  <a:txBody>
                    <a:bodyPr/>
                    <a:lstStyle/>
                    <a:p>
                      <a:pPr algn="l" fontAlgn="b"/>
                      <a:r>
                        <a:rPr lang="en-US" sz="1100" b="0" i="0" u="none" strike="noStrike" dirty="0" smtClean="0">
                          <a:solidFill>
                            <a:srgbClr val="FF0000"/>
                          </a:solidFill>
                          <a:latin typeface="+mn-lt"/>
                        </a:rPr>
                        <a:t>  CAT 2</a:t>
                      </a:r>
                      <a:endParaRPr lang="en-US" sz="1100" b="0" i="0" u="none" strike="noStrike" dirty="0">
                        <a:solidFill>
                          <a:srgbClr val="FF0000"/>
                        </a:solidFill>
                        <a:latin typeface="+mn-lt"/>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FF0000"/>
                          </a:solidFill>
                        </a:rPr>
                        <a:t>Cust Lab CAT B</a:t>
                      </a:r>
                      <a:endParaRPr lang="en-US" sz="1100" b="0" i="0" u="none" strike="noStrike" dirty="0" smtClean="0">
                        <a:solidFill>
                          <a:srgbClr val="FF0000"/>
                        </a:solidFill>
                        <a:latin typeface="+mn-lt"/>
                      </a:endParaRPr>
                    </a:p>
                  </a:txBody>
                  <a:tcPr marL="9525" marR="9525" marT="9525" marB="0" anchor="b"/>
                </a:tc>
                <a:tc>
                  <a:txBody>
                    <a:bodyPr/>
                    <a:lstStyle/>
                    <a:p>
                      <a:pPr algn="l" fontAlgn="b"/>
                      <a:r>
                        <a:rPr lang="en-US" sz="1100" b="0" i="0" u="none" strike="noStrike" dirty="0" smtClean="0">
                          <a:solidFill>
                            <a:srgbClr val="FF0000"/>
                          </a:solidFill>
                          <a:latin typeface="+mn-lt"/>
                        </a:rPr>
                        <a:t>  CAT 3</a:t>
                      </a:r>
                      <a:endParaRPr lang="en-US" sz="1100" b="0" i="0" u="none" strike="noStrike" dirty="0">
                        <a:solidFill>
                          <a:srgbClr val="FF0000"/>
                        </a:solidFill>
                        <a:latin typeface="+mn-lt"/>
                      </a:endParaRPr>
                    </a:p>
                  </a:txBody>
                  <a:tcPr marL="9525" marR="9525" marT="9525" marB="0" anchor="b"/>
                </a:tc>
              </a:tr>
            </a:tbl>
          </a:graphicData>
        </a:graphic>
      </p:graphicFrame>
      <p:graphicFrame>
        <p:nvGraphicFramePr>
          <p:cNvPr id="38" name="Table 37"/>
          <p:cNvGraphicFramePr>
            <a:graphicFrameLocks noGrp="1"/>
          </p:cNvGraphicFramePr>
          <p:nvPr/>
        </p:nvGraphicFramePr>
        <p:xfrm>
          <a:off x="7162800" y="2209006"/>
          <a:ext cx="1600200" cy="762000"/>
        </p:xfrm>
        <a:graphic>
          <a:graphicData uri="http://schemas.openxmlformats.org/drawingml/2006/table">
            <a:tbl>
              <a:tblPr>
                <a:tableStyleId>{3C2FFA5D-87B4-456A-9821-1D502468CF0F}</a:tableStyleId>
              </a:tblPr>
              <a:tblGrid>
                <a:gridCol w="927543"/>
                <a:gridCol w="672657"/>
              </a:tblGrid>
              <a:tr h="190500">
                <a:tc>
                  <a:txBody>
                    <a:bodyPr/>
                    <a:lstStyle/>
                    <a:p>
                      <a:pPr algn="l" fontAlgn="b"/>
                      <a:r>
                        <a:rPr lang="en-US" sz="1100" b="0" i="0" u="none" strike="noStrike" dirty="0" smtClean="0">
                          <a:solidFill>
                            <a:schemeClr val="dk1"/>
                          </a:solidFill>
                          <a:latin typeface="+mn-lt"/>
                        </a:rPr>
                        <a:t>OID</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OID code</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chemeClr val="tx1">
                              <a:lumMod val="95000"/>
                              <a:lumOff val="5000"/>
                            </a:schemeClr>
                          </a:solidFill>
                        </a:rPr>
                        <a:t> Lab CAT</a:t>
                      </a:r>
                      <a:endParaRPr lang="en-US" sz="1100" b="0" i="0" u="none" strike="noStrike" dirty="0" smtClean="0">
                        <a:solidFill>
                          <a:schemeClr val="tx1">
                            <a:lumMod val="95000"/>
                            <a:lumOff val="5000"/>
                          </a:schemeClr>
                        </a:solidFill>
                        <a:latin typeface="+mn-lt"/>
                      </a:endParaRPr>
                    </a:p>
                  </a:txBody>
                  <a:tcPr marL="9525" marR="9525" marT="9525" marB="0" anchor="b"/>
                </a:tc>
                <a:tc>
                  <a:txBody>
                    <a:bodyPr/>
                    <a:lstStyle/>
                    <a:p>
                      <a:pPr algn="l" fontAlgn="b"/>
                      <a:r>
                        <a:rPr lang="en-US" sz="1100" b="0" i="0" u="none" strike="noStrike" dirty="0" smtClean="0">
                          <a:solidFill>
                            <a:schemeClr val="tx1">
                              <a:lumMod val="95000"/>
                              <a:lumOff val="5000"/>
                            </a:schemeClr>
                          </a:solidFill>
                          <a:latin typeface="Calibri"/>
                        </a:rPr>
                        <a:t>  CAT</a:t>
                      </a:r>
                      <a:r>
                        <a:rPr lang="en-US" sz="1100" b="0" i="0" u="none" strike="noStrike" baseline="0" dirty="0" smtClean="0">
                          <a:solidFill>
                            <a:schemeClr val="tx1">
                              <a:lumMod val="95000"/>
                              <a:lumOff val="5000"/>
                            </a:schemeClr>
                          </a:solidFill>
                          <a:latin typeface="Calibri"/>
                        </a:rPr>
                        <a:t> 5</a:t>
                      </a:r>
                      <a:endParaRPr lang="en-US" sz="1100" b="0" i="0" u="none" strike="noStrike" dirty="0">
                        <a:solidFill>
                          <a:schemeClr val="tx1">
                            <a:lumMod val="95000"/>
                            <a:lumOff val="5000"/>
                          </a:schemeClr>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baseline="0" dirty="0" smtClean="0">
                          <a:solidFill>
                            <a:srgbClr val="FF0000"/>
                          </a:solidFill>
                        </a:rPr>
                        <a:t> </a:t>
                      </a:r>
                      <a:r>
                        <a:rPr lang="en-US" sz="1100" u="none" strike="noStrike" dirty="0" smtClean="0">
                          <a:solidFill>
                            <a:srgbClr val="FF0000"/>
                          </a:solidFill>
                        </a:rPr>
                        <a:t>Lab CAT A</a:t>
                      </a:r>
                      <a:endParaRPr lang="en-US" sz="1100" b="0" i="0" u="none" strike="noStrike" dirty="0" smtClean="0">
                        <a:solidFill>
                          <a:srgbClr val="FF0000"/>
                        </a:solidFill>
                        <a:latin typeface="+mn-lt"/>
                      </a:endParaRPr>
                    </a:p>
                  </a:txBody>
                  <a:tcPr marL="9525" marR="9525" marT="9525" marB="0" anchor="b"/>
                </a:tc>
                <a:tc>
                  <a:txBody>
                    <a:bodyPr/>
                    <a:lstStyle/>
                    <a:p>
                      <a:pPr algn="l" fontAlgn="b"/>
                      <a:r>
                        <a:rPr lang="en-US" sz="1100" b="0" i="0" u="none" strike="noStrike" dirty="0" smtClean="0">
                          <a:solidFill>
                            <a:srgbClr val="FF0000"/>
                          </a:solidFill>
                          <a:latin typeface="+mn-lt"/>
                        </a:rPr>
                        <a:t>  CAT 6</a:t>
                      </a:r>
                      <a:endParaRPr lang="en-US" sz="1100" b="0" i="0" u="none" strike="noStrike" dirty="0">
                        <a:solidFill>
                          <a:srgbClr val="FF0000"/>
                        </a:solidFill>
                        <a:latin typeface="+mn-lt"/>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FF0000"/>
                          </a:solidFill>
                        </a:rPr>
                        <a:t>Cust Lab CAT B</a:t>
                      </a:r>
                      <a:endParaRPr lang="en-US" sz="1100" b="0" i="0" u="none" strike="noStrike" dirty="0" smtClean="0">
                        <a:solidFill>
                          <a:srgbClr val="FF0000"/>
                        </a:solidFill>
                        <a:latin typeface="+mn-lt"/>
                      </a:endParaRPr>
                    </a:p>
                  </a:txBody>
                  <a:tcPr marL="9525" marR="9525" marT="9525" marB="0" anchor="b">
                    <a:noFill/>
                  </a:tcPr>
                </a:tc>
                <a:tc>
                  <a:txBody>
                    <a:bodyPr/>
                    <a:lstStyle/>
                    <a:p>
                      <a:pPr algn="l" fontAlgn="b"/>
                      <a:r>
                        <a:rPr lang="en-US" sz="1100" b="0" i="0" u="none" strike="noStrike" dirty="0" smtClean="0">
                          <a:solidFill>
                            <a:srgbClr val="FF0000"/>
                          </a:solidFill>
                          <a:latin typeface="+mn-lt"/>
                        </a:rPr>
                        <a:t>  CAT 3</a:t>
                      </a:r>
                      <a:endParaRPr lang="en-US" sz="1100" b="0" i="0" u="none" strike="noStrike" dirty="0">
                        <a:solidFill>
                          <a:srgbClr val="FF0000"/>
                        </a:solidFill>
                        <a:latin typeface="+mn-lt"/>
                      </a:endParaRPr>
                    </a:p>
                  </a:txBody>
                  <a:tcPr marL="9525" marR="9525" marT="9525" marB="0" anchor="b"/>
                </a:tc>
              </a:tr>
            </a:tbl>
          </a:graphicData>
        </a:graphic>
      </p:graphicFrame>
      <p:cxnSp>
        <p:nvCxnSpPr>
          <p:cNvPr id="39" name="Straight Arrow Connector 38"/>
          <p:cNvCxnSpPr/>
          <p:nvPr/>
        </p:nvCxnSpPr>
        <p:spPr>
          <a:xfrm>
            <a:off x="6248400" y="2692758"/>
            <a:ext cx="914400" cy="158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6248400" y="2870916"/>
            <a:ext cx="914400" cy="158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574800" y="304800"/>
            <a:ext cx="1524000" cy="381000"/>
          </a:xfrm>
          <a:prstGeom prst="rect">
            <a:avLst/>
          </a:prstGeom>
          <a:noFill/>
        </p:spPr>
        <p:txBody>
          <a:bodyPr wrap="square" rtlCol="0">
            <a:spAutoFit/>
          </a:bodyPr>
          <a:lstStyle/>
          <a:p>
            <a:pPr algn="ctr"/>
            <a:r>
              <a:rPr lang="en-US" b="1" dirty="0" smtClean="0">
                <a:solidFill>
                  <a:schemeClr val="bg1">
                    <a:lumMod val="50000"/>
                  </a:schemeClr>
                </a:solidFill>
              </a:rPr>
              <a:t>V10</a:t>
            </a:r>
            <a:endParaRPr lang="en-US" b="1" dirty="0">
              <a:solidFill>
                <a:schemeClr val="bg1">
                  <a:lumMod val="50000"/>
                </a:schemeClr>
              </a:solidFill>
            </a:endParaRPr>
          </a:p>
        </p:txBody>
      </p:sp>
      <p:sp>
        <p:nvSpPr>
          <p:cNvPr id="20" name="TextBox 19"/>
          <p:cNvSpPr txBox="1"/>
          <p:nvPr/>
        </p:nvSpPr>
        <p:spPr>
          <a:xfrm>
            <a:off x="6019800" y="304800"/>
            <a:ext cx="1524000" cy="381000"/>
          </a:xfrm>
          <a:prstGeom prst="rect">
            <a:avLst/>
          </a:prstGeom>
          <a:noFill/>
        </p:spPr>
        <p:txBody>
          <a:bodyPr wrap="square" rtlCol="0">
            <a:spAutoFit/>
          </a:bodyPr>
          <a:lstStyle/>
          <a:p>
            <a:pPr algn="ctr"/>
            <a:r>
              <a:rPr lang="en-US" b="1" dirty="0" smtClean="0">
                <a:solidFill>
                  <a:schemeClr val="bg1">
                    <a:lumMod val="50000"/>
                  </a:schemeClr>
                </a:solidFill>
              </a:rPr>
              <a:t>V11</a:t>
            </a:r>
            <a:endParaRPr lang="en-US" b="1" dirty="0">
              <a:solidFill>
                <a:schemeClr val="bg1">
                  <a:lumMod val="50000"/>
                </a:schemeClr>
              </a:solidFill>
            </a:endParaRPr>
          </a:p>
        </p:txBody>
      </p:sp>
      <p:graphicFrame>
        <p:nvGraphicFramePr>
          <p:cNvPr id="23" name="Table 22"/>
          <p:cNvGraphicFramePr>
            <a:graphicFrameLocks noGrp="1"/>
          </p:cNvGraphicFramePr>
          <p:nvPr/>
        </p:nvGraphicFramePr>
        <p:xfrm>
          <a:off x="304800" y="2209800"/>
          <a:ext cx="1600200" cy="762000"/>
        </p:xfrm>
        <a:graphic>
          <a:graphicData uri="http://schemas.openxmlformats.org/drawingml/2006/table">
            <a:tbl>
              <a:tblPr>
                <a:tableStyleId>{3C2FFA5D-87B4-456A-9821-1D502468CF0F}</a:tableStyleId>
              </a:tblPr>
              <a:tblGrid>
                <a:gridCol w="927543"/>
                <a:gridCol w="672657"/>
              </a:tblGrid>
              <a:tr h="190500">
                <a:tc>
                  <a:txBody>
                    <a:bodyPr/>
                    <a:lstStyle/>
                    <a:p>
                      <a:pPr algn="l" fontAlgn="b"/>
                      <a:r>
                        <a:rPr lang="en-US" sz="1100" u="none" strike="noStrike" dirty="0" smtClean="0"/>
                        <a:t>HMP</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HMP code</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AHS Lab CAT</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Calibri"/>
                        </a:rPr>
                        <a:t>  CAT 1</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Cust Lab CAT A</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mn-lt"/>
                        </a:rPr>
                        <a:t>  CAT 2</a:t>
                      </a:r>
                      <a:endParaRPr lang="en-US" sz="1100" b="0" i="0" u="none" strike="noStrike" dirty="0">
                        <a:solidFill>
                          <a:srgbClr val="000000"/>
                        </a:solidFill>
                        <a:latin typeface="+mn-lt"/>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Cust Lab CAT B</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mn-lt"/>
                        </a:rPr>
                        <a:t>  CAT 3</a:t>
                      </a:r>
                      <a:endParaRPr lang="en-US" sz="1100" b="0" i="0" u="none" strike="noStrike" dirty="0">
                        <a:solidFill>
                          <a:srgbClr val="000000"/>
                        </a:solidFill>
                        <a:latin typeface="+mn-lt"/>
                      </a:endParaRPr>
                    </a:p>
                  </a:txBody>
                  <a:tcPr marL="9525" marR="9525" marT="9525" marB="0" anchor="b"/>
                </a:tc>
              </a:tr>
            </a:tbl>
          </a:graphicData>
        </a:graphic>
      </p:graphicFrame>
      <p:cxnSp>
        <p:nvCxnSpPr>
          <p:cNvPr id="15" name="Straight Arrow Connector 14"/>
          <p:cNvCxnSpPr/>
          <p:nvPr/>
        </p:nvCxnSpPr>
        <p:spPr>
          <a:xfrm rot="5400000" flipH="1" flipV="1">
            <a:off x="1485900" y="1866900"/>
            <a:ext cx="3802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18" name="Table 17"/>
          <p:cNvGraphicFramePr>
            <a:graphicFrameLocks noGrp="1"/>
          </p:cNvGraphicFramePr>
          <p:nvPr/>
        </p:nvGraphicFramePr>
        <p:xfrm>
          <a:off x="2743200" y="2209800"/>
          <a:ext cx="1600200" cy="762000"/>
        </p:xfrm>
        <a:graphic>
          <a:graphicData uri="http://schemas.openxmlformats.org/drawingml/2006/table">
            <a:tbl>
              <a:tblPr>
                <a:tableStyleId>{3C2FFA5D-87B4-456A-9821-1D502468CF0F}</a:tableStyleId>
              </a:tblPr>
              <a:tblGrid>
                <a:gridCol w="927543"/>
                <a:gridCol w="672657"/>
              </a:tblGrid>
              <a:tr h="190500">
                <a:tc>
                  <a:txBody>
                    <a:bodyPr/>
                    <a:lstStyle/>
                    <a:p>
                      <a:pPr algn="l" fontAlgn="b"/>
                      <a:r>
                        <a:rPr lang="en-US" sz="1100" b="0" i="0" u="none" strike="noStrike" dirty="0" smtClean="0">
                          <a:solidFill>
                            <a:schemeClr val="dk1"/>
                          </a:solidFill>
                          <a:latin typeface="+mn-lt"/>
                        </a:rPr>
                        <a:t>OID</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OID code</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 Lab CAT</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Calibri"/>
                        </a:rPr>
                        <a:t>  CAT</a:t>
                      </a:r>
                      <a:r>
                        <a:rPr lang="en-US" sz="1100" b="0" i="0" u="none" strike="noStrike" baseline="0" dirty="0" smtClean="0">
                          <a:solidFill>
                            <a:srgbClr val="000000"/>
                          </a:solidFill>
                          <a:latin typeface="Calibri"/>
                        </a:rPr>
                        <a:t> 5</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 Lab CAT A</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mn-lt"/>
                        </a:rPr>
                        <a:t>  CAT 6</a:t>
                      </a:r>
                      <a:endParaRPr lang="en-US" sz="1100" b="0" i="0" u="none" strike="noStrike" dirty="0">
                        <a:solidFill>
                          <a:srgbClr val="000000"/>
                        </a:solidFill>
                        <a:latin typeface="+mn-lt"/>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mn-lt"/>
                        </a:rPr>
                        <a:t>  </a:t>
                      </a:r>
                      <a:endParaRPr lang="en-US" sz="1100" b="0" i="0" u="none" strike="noStrike" dirty="0">
                        <a:solidFill>
                          <a:srgbClr val="000000"/>
                        </a:solidFill>
                        <a:latin typeface="+mn-lt"/>
                      </a:endParaRPr>
                    </a:p>
                  </a:txBody>
                  <a:tcPr marL="9525" marR="9525" marT="9525" marB="0" anchor="b"/>
                </a:tc>
              </a:tr>
            </a:tbl>
          </a:graphicData>
        </a:graphic>
      </p:graphicFrame>
      <p:graphicFrame>
        <p:nvGraphicFramePr>
          <p:cNvPr id="22" name="Table 21"/>
          <p:cNvGraphicFramePr>
            <a:graphicFrameLocks noGrp="1"/>
          </p:cNvGraphicFramePr>
          <p:nvPr/>
        </p:nvGraphicFramePr>
        <p:xfrm>
          <a:off x="4724400" y="2209006"/>
          <a:ext cx="1600200" cy="762000"/>
        </p:xfrm>
        <a:graphic>
          <a:graphicData uri="http://schemas.openxmlformats.org/drawingml/2006/table">
            <a:tbl>
              <a:tblPr>
                <a:tableStyleId>{3C2FFA5D-87B4-456A-9821-1D502468CF0F}</a:tableStyleId>
              </a:tblPr>
              <a:tblGrid>
                <a:gridCol w="927543"/>
                <a:gridCol w="672657"/>
              </a:tblGrid>
              <a:tr h="190500">
                <a:tc>
                  <a:txBody>
                    <a:bodyPr/>
                    <a:lstStyle/>
                    <a:p>
                      <a:pPr algn="l" fontAlgn="b"/>
                      <a:r>
                        <a:rPr lang="en-US" sz="1100" u="none" strike="noStrike" dirty="0" smtClean="0"/>
                        <a:t>HMP</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HMP code</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FF0000"/>
                          </a:solidFill>
                        </a:rPr>
                        <a:t>AHS Lab CAT</a:t>
                      </a:r>
                      <a:endParaRPr lang="en-US" sz="1100" b="0" i="0" u="none" strike="noStrike" dirty="0" smtClean="0">
                        <a:solidFill>
                          <a:srgbClr val="FF0000"/>
                        </a:solidFill>
                        <a:latin typeface="+mn-lt"/>
                      </a:endParaRPr>
                    </a:p>
                  </a:txBody>
                  <a:tcPr marL="9525" marR="9525" marT="9525" marB="0" anchor="b"/>
                </a:tc>
                <a:tc>
                  <a:txBody>
                    <a:bodyPr/>
                    <a:lstStyle/>
                    <a:p>
                      <a:pPr algn="l" fontAlgn="b"/>
                      <a:r>
                        <a:rPr lang="en-US" sz="1100" b="0" i="0" u="none" strike="noStrike" dirty="0" smtClean="0">
                          <a:solidFill>
                            <a:srgbClr val="FF0000"/>
                          </a:solidFill>
                          <a:latin typeface="Calibri"/>
                        </a:rPr>
                        <a:t>  CAT 1</a:t>
                      </a:r>
                      <a:endParaRPr lang="en-US" sz="1100" b="0" i="0" u="none" strike="noStrike" dirty="0">
                        <a:solidFill>
                          <a:srgbClr val="FF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CustLab CAT A</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mn-lt"/>
                        </a:rPr>
                        <a:t>  CAT 2</a:t>
                      </a:r>
                      <a:endParaRPr lang="en-US" sz="1100" b="0" i="0" u="none" strike="noStrike" dirty="0">
                        <a:solidFill>
                          <a:srgbClr val="000000"/>
                        </a:solidFill>
                        <a:latin typeface="+mn-lt"/>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Cust Lab CAT B</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mn-lt"/>
                        </a:rPr>
                        <a:t>  CAT 3</a:t>
                      </a:r>
                      <a:endParaRPr lang="en-US" sz="1100" b="0" i="0" u="none" strike="noStrike" dirty="0">
                        <a:solidFill>
                          <a:srgbClr val="000000"/>
                        </a:solidFill>
                        <a:latin typeface="+mn-lt"/>
                      </a:endParaRPr>
                    </a:p>
                  </a:txBody>
                  <a:tcPr marL="9525" marR="9525" marT="9525" marB="0" anchor="b"/>
                </a:tc>
              </a:tr>
            </a:tbl>
          </a:graphicData>
        </a:graphic>
      </p:graphicFrame>
      <p:cxnSp>
        <p:nvCxnSpPr>
          <p:cNvPr id="25" name="Straight Arrow Connector 24"/>
          <p:cNvCxnSpPr/>
          <p:nvPr/>
        </p:nvCxnSpPr>
        <p:spPr>
          <a:xfrm rot="5400000" flipH="1" flipV="1">
            <a:off x="7200900" y="1866106"/>
            <a:ext cx="3802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26" name="Table 25"/>
          <p:cNvGraphicFramePr>
            <a:graphicFrameLocks noGrp="1"/>
          </p:cNvGraphicFramePr>
          <p:nvPr/>
        </p:nvGraphicFramePr>
        <p:xfrm>
          <a:off x="7162800" y="2209006"/>
          <a:ext cx="1600200" cy="762000"/>
        </p:xfrm>
        <a:graphic>
          <a:graphicData uri="http://schemas.openxmlformats.org/drawingml/2006/table">
            <a:tbl>
              <a:tblPr>
                <a:tableStyleId>{3C2FFA5D-87B4-456A-9821-1D502468CF0F}</a:tableStyleId>
              </a:tblPr>
              <a:tblGrid>
                <a:gridCol w="927543"/>
                <a:gridCol w="672657"/>
              </a:tblGrid>
              <a:tr h="190500">
                <a:tc>
                  <a:txBody>
                    <a:bodyPr/>
                    <a:lstStyle/>
                    <a:p>
                      <a:pPr algn="l" fontAlgn="b"/>
                      <a:r>
                        <a:rPr lang="en-US" sz="1100" b="0" i="0" u="none" strike="noStrike" dirty="0" smtClean="0">
                          <a:solidFill>
                            <a:schemeClr val="dk1"/>
                          </a:solidFill>
                          <a:latin typeface="+mn-lt"/>
                        </a:rPr>
                        <a:t>OID</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OID code</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 Lab CAT</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Calibri"/>
                        </a:rPr>
                        <a:t>  CAT</a:t>
                      </a:r>
                      <a:r>
                        <a:rPr lang="en-US" sz="1100" b="0" i="0" u="none" strike="noStrike" baseline="0" dirty="0" smtClean="0">
                          <a:solidFill>
                            <a:srgbClr val="000000"/>
                          </a:solidFill>
                          <a:latin typeface="Calibri"/>
                        </a:rPr>
                        <a:t> 5</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baseline="0" dirty="0" smtClean="0"/>
                        <a:t> </a:t>
                      </a:r>
                      <a:r>
                        <a:rPr lang="en-US" sz="1100" u="none" strike="noStrike" dirty="0" smtClean="0"/>
                        <a:t>Lab CAT A</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mn-lt"/>
                        </a:rPr>
                        <a:t>  CAT 6</a:t>
                      </a:r>
                      <a:endParaRPr lang="en-US" sz="1100" b="0" i="0" u="none" strike="noStrike" dirty="0">
                        <a:solidFill>
                          <a:srgbClr val="000000"/>
                        </a:solidFill>
                        <a:latin typeface="+mn-lt"/>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mn-lt"/>
                        </a:rPr>
                        <a:t>  </a:t>
                      </a:r>
                      <a:endParaRPr lang="en-US" sz="1100" b="0" i="0" u="none" strike="noStrike" dirty="0">
                        <a:solidFill>
                          <a:srgbClr val="000000"/>
                        </a:solidFill>
                        <a:latin typeface="+mn-lt"/>
                      </a:endParaRPr>
                    </a:p>
                  </a:txBody>
                  <a:tcPr marL="9525" marR="9525" marT="9525" marB="0" anchor="b"/>
                </a:tc>
              </a:tr>
            </a:tbl>
          </a:graphicData>
        </a:graphic>
      </p:graphicFrame>
      <p:graphicFrame>
        <p:nvGraphicFramePr>
          <p:cNvPr id="28" name="Table 27"/>
          <p:cNvGraphicFramePr>
            <a:graphicFrameLocks noGrp="1"/>
          </p:cNvGraphicFramePr>
          <p:nvPr/>
        </p:nvGraphicFramePr>
        <p:xfrm>
          <a:off x="5943600" y="3733006"/>
          <a:ext cx="1600200" cy="762000"/>
        </p:xfrm>
        <a:graphic>
          <a:graphicData uri="http://schemas.openxmlformats.org/drawingml/2006/table">
            <a:tbl>
              <a:tblPr>
                <a:tableStyleId>{3C2FFA5D-87B4-456A-9821-1D502468CF0F}</a:tableStyleId>
              </a:tblPr>
              <a:tblGrid>
                <a:gridCol w="927543"/>
                <a:gridCol w="672657"/>
              </a:tblGrid>
              <a:tr h="190500">
                <a:tc>
                  <a:txBody>
                    <a:bodyPr/>
                    <a:lstStyle/>
                    <a:p>
                      <a:pPr algn="l" fontAlgn="b"/>
                      <a:r>
                        <a:rPr lang="en-US" sz="1100" b="0" i="0" u="none" strike="noStrike" dirty="0" smtClean="0">
                          <a:solidFill>
                            <a:schemeClr val="dk1"/>
                          </a:solidFill>
                          <a:latin typeface="+mn-lt"/>
                        </a:rPr>
                        <a:t>OCD</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OCD code</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FF0000"/>
                          </a:solidFill>
                        </a:rPr>
                        <a:t>AHS Lab CAT</a:t>
                      </a:r>
                      <a:endParaRPr lang="en-US" sz="1100" b="0" i="0" u="none" strike="noStrike" dirty="0" smtClean="0">
                        <a:solidFill>
                          <a:srgbClr val="FF0000"/>
                        </a:solidFill>
                        <a:latin typeface="+mn-lt"/>
                      </a:endParaRPr>
                    </a:p>
                  </a:txBody>
                  <a:tcPr marL="9525" marR="9525" marT="9525" marB="0" anchor="b"/>
                </a:tc>
                <a:tc>
                  <a:txBody>
                    <a:bodyPr/>
                    <a:lstStyle/>
                    <a:p>
                      <a:pPr algn="l" fontAlgn="b"/>
                      <a:r>
                        <a:rPr lang="en-US" sz="1100" b="0" i="0" u="none" strike="noStrike" dirty="0" smtClean="0">
                          <a:solidFill>
                            <a:srgbClr val="FF0000"/>
                          </a:solidFill>
                          <a:latin typeface="Calibri"/>
                        </a:rPr>
                        <a:t>  CAT 1</a:t>
                      </a:r>
                      <a:endParaRPr lang="en-US" sz="1100" b="0" i="0" u="none" strike="noStrike" dirty="0">
                        <a:solidFill>
                          <a:srgbClr val="FF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Lab CAT A</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mn-lt"/>
                        </a:rPr>
                        <a:t>  CAT A</a:t>
                      </a:r>
                      <a:endParaRPr lang="en-US" sz="1100" b="0" i="0" u="none" strike="noStrike" dirty="0">
                        <a:solidFill>
                          <a:srgbClr val="000000"/>
                        </a:solidFill>
                        <a:latin typeface="+mn-lt"/>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mn-lt"/>
                        </a:rPr>
                        <a:t>  </a:t>
                      </a:r>
                      <a:endParaRPr lang="en-US" sz="1100" b="0" i="0" u="none" strike="noStrike" dirty="0">
                        <a:solidFill>
                          <a:srgbClr val="000000"/>
                        </a:solidFill>
                        <a:latin typeface="+mn-lt"/>
                      </a:endParaRPr>
                    </a:p>
                  </a:txBody>
                  <a:tcPr marL="9525" marR="9525" marT="9525" marB="0" anchor="b"/>
                </a:tc>
              </a:tr>
            </a:tbl>
          </a:graphicData>
        </a:graphic>
      </p:graphicFrame>
      <p:cxnSp>
        <p:nvCxnSpPr>
          <p:cNvPr id="36" name="Straight Arrow Connector 35"/>
          <p:cNvCxnSpPr/>
          <p:nvPr/>
        </p:nvCxnSpPr>
        <p:spPr>
          <a:xfrm rot="16200000" flipH="1">
            <a:off x="5410200" y="2667000"/>
            <a:ext cx="1524000" cy="12192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381000" y="5105400"/>
            <a:ext cx="8229600" cy="923330"/>
          </a:xfrm>
          <a:prstGeom prst="rect">
            <a:avLst/>
          </a:prstGeom>
        </p:spPr>
        <p:txBody>
          <a:bodyPr wrap="square">
            <a:spAutoFit/>
          </a:bodyPr>
          <a:lstStyle/>
          <a:p>
            <a:r>
              <a:rPr lang="en-US" dirty="0" smtClean="0"/>
              <a:t>The v11 upgrade automatically links v10 HMP items that were delivered by Allscripts to the OCD, later in your mapping process you will need to tell the system which OID item in your system they correspond to.</a:t>
            </a:r>
            <a:endParaRPr lang="en-US" dirty="0"/>
          </a:p>
        </p:txBody>
      </p:sp>
      <p:graphicFrame>
        <p:nvGraphicFramePr>
          <p:cNvPr id="38" name="Table 37"/>
          <p:cNvGraphicFramePr>
            <a:graphicFrameLocks noGrp="1"/>
          </p:cNvGraphicFramePr>
          <p:nvPr/>
        </p:nvGraphicFramePr>
        <p:xfrm>
          <a:off x="5791200" y="838200"/>
          <a:ext cx="1930400" cy="762000"/>
        </p:xfrm>
        <a:graphic>
          <a:graphicData uri="http://schemas.openxmlformats.org/drawingml/2006/table">
            <a:tbl>
              <a:tblPr>
                <a:tableStyleId>{69C7853C-536D-4A76-A0AE-DD22124D55A5}</a:tableStyleId>
              </a:tblPr>
              <a:tblGrid>
                <a:gridCol w="965200"/>
                <a:gridCol w="965200"/>
              </a:tblGrid>
              <a:tr h="190500">
                <a:tc>
                  <a:txBody>
                    <a:bodyPr/>
                    <a:lstStyle/>
                    <a:p>
                      <a:pPr algn="l" fontAlgn="b"/>
                      <a:r>
                        <a:rPr lang="en-US" sz="1100" b="0" i="0" u="none" strike="noStrike" dirty="0" smtClean="0">
                          <a:solidFill>
                            <a:srgbClr val="000000"/>
                          </a:solidFill>
                          <a:latin typeface="Calibri"/>
                        </a:rPr>
                        <a:t>Display Name</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 Data</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 </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chemeClr val="tx1"/>
                          </a:solidFill>
                          <a:latin typeface="Calibri"/>
                        </a:rPr>
                        <a:t>  </a:t>
                      </a:r>
                      <a:endParaRPr lang="en-US" sz="1100" b="0" i="0" u="none" strike="noStrike" dirty="0">
                        <a:solidFill>
                          <a:schemeClr val="tx1"/>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FF0000"/>
                        </a:solidFill>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FF0000"/>
                        </a:solidFill>
                        <a:latin typeface="+mn-lt"/>
                      </a:endParaRPr>
                    </a:p>
                  </a:txBody>
                  <a:tcPr marL="9525" marR="9525" marT="9525" marB="0" anchor="b"/>
                </a:tc>
              </a:tr>
              <a:tr h="190500">
                <a:tc>
                  <a:txBody>
                    <a:bodyPr/>
                    <a:lstStyle/>
                    <a:p>
                      <a:pPr algn="l" fontAlgn="b"/>
                      <a:endParaRPr lang="en-US" sz="1100" b="0" i="0" u="none" strike="noStrike" dirty="0">
                        <a:solidFill>
                          <a:srgbClr val="000000"/>
                        </a:solidFill>
                        <a:latin typeface="Calibri"/>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FF0000"/>
                        </a:solidFill>
                        <a:latin typeface="+mn-lt"/>
                      </a:endParaRPr>
                    </a:p>
                  </a:txBody>
                  <a:tcPr marL="9525" marR="9525" marT="9525" marB="0" anchor="b"/>
                </a:tc>
              </a:tr>
            </a:tbl>
          </a:graphicData>
        </a:graphic>
      </p:graphicFrame>
      <p:graphicFrame>
        <p:nvGraphicFramePr>
          <p:cNvPr id="39" name="Table 38"/>
          <p:cNvGraphicFramePr>
            <a:graphicFrameLocks noGrp="1"/>
          </p:cNvGraphicFramePr>
          <p:nvPr/>
        </p:nvGraphicFramePr>
        <p:xfrm>
          <a:off x="1371600" y="838200"/>
          <a:ext cx="1930400" cy="762000"/>
        </p:xfrm>
        <a:graphic>
          <a:graphicData uri="http://schemas.openxmlformats.org/drawingml/2006/table">
            <a:tbl>
              <a:tblPr>
                <a:tableStyleId>{69C7853C-536D-4A76-A0AE-DD22124D55A5}</a:tableStyleId>
              </a:tblPr>
              <a:tblGrid>
                <a:gridCol w="965200"/>
                <a:gridCol w="965200"/>
              </a:tblGrid>
              <a:tr h="190500">
                <a:tc>
                  <a:txBody>
                    <a:bodyPr/>
                    <a:lstStyle/>
                    <a:p>
                      <a:pPr algn="l" fontAlgn="b"/>
                      <a:r>
                        <a:rPr lang="en-US" sz="1100" b="0" i="0" u="none" strike="noStrike" dirty="0" smtClean="0">
                          <a:solidFill>
                            <a:srgbClr val="000000"/>
                          </a:solidFill>
                          <a:latin typeface="Calibri"/>
                        </a:rPr>
                        <a:t>Display Name</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 Data</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AHS Lab CAT</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chemeClr val="tx1"/>
                          </a:solidFill>
                          <a:latin typeface="Calibri"/>
                        </a:rPr>
                        <a:t>  11/06/09</a:t>
                      </a:r>
                      <a:endParaRPr lang="en-US" sz="1100" b="0" i="0" u="none" strike="noStrike" dirty="0">
                        <a:solidFill>
                          <a:schemeClr val="tx1"/>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AHS Lab CAT</a:t>
                      </a:r>
                      <a:endParaRPr lang="en-US" sz="1100" b="0" i="0" u="none" strike="noStrike" dirty="0" smtClean="0">
                        <a:solidFill>
                          <a:srgbClr val="000000"/>
                        </a:solidFill>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latin typeface="+mn-lt"/>
                        </a:rPr>
                        <a:t>  02/24/09</a:t>
                      </a: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Cust Lab CAT </a:t>
                      </a:r>
                      <a:endParaRPr lang="en-US" sz="1100" b="0" i="0" u="none" strike="noStrike" dirty="0" smtClean="0">
                        <a:solidFill>
                          <a:srgbClr val="000000"/>
                        </a:solidFill>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latin typeface="+mn-lt"/>
                        </a:rPr>
                        <a:t>  06/07/09</a:t>
                      </a:r>
                    </a:p>
                  </a:txBody>
                  <a:tcPr marL="9525" marR="9525" marT="9525" marB="0" anchor="b"/>
                </a:tc>
              </a:tr>
            </a:tbl>
          </a:graphicData>
        </a:graphic>
      </p:graphicFrame>
      <p:cxnSp>
        <p:nvCxnSpPr>
          <p:cNvPr id="44" name="Straight Connector 43"/>
          <p:cNvCxnSpPr/>
          <p:nvPr/>
        </p:nvCxnSpPr>
        <p:spPr>
          <a:xfrm rot="5400000">
            <a:off x="2286537" y="2705100"/>
            <a:ext cx="4495800" cy="158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flipH="1" flipV="1">
            <a:off x="6591300" y="2628900"/>
            <a:ext cx="1600200" cy="1219200"/>
          </a:xfrm>
          <a:prstGeom prst="straightConnector1">
            <a:avLst/>
          </a:prstGeom>
          <a:ln>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Table 22"/>
          <p:cNvGraphicFramePr>
            <a:graphicFrameLocks noGrp="1"/>
          </p:cNvGraphicFramePr>
          <p:nvPr/>
        </p:nvGraphicFramePr>
        <p:xfrm>
          <a:off x="304800" y="2209800"/>
          <a:ext cx="1600200" cy="762000"/>
        </p:xfrm>
        <a:graphic>
          <a:graphicData uri="http://schemas.openxmlformats.org/drawingml/2006/table">
            <a:tbl>
              <a:tblPr>
                <a:tableStyleId>{3C2FFA5D-87B4-456A-9821-1D502468CF0F}</a:tableStyleId>
              </a:tblPr>
              <a:tblGrid>
                <a:gridCol w="927543"/>
                <a:gridCol w="672657"/>
              </a:tblGrid>
              <a:tr h="190500">
                <a:tc>
                  <a:txBody>
                    <a:bodyPr/>
                    <a:lstStyle/>
                    <a:p>
                      <a:pPr algn="l" fontAlgn="b"/>
                      <a:r>
                        <a:rPr lang="en-US" sz="1100" u="none" strike="noStrike" dirty="0" smtClean="0"/>
                        <a:t>HMP</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HMP code</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AHS Lab CAT</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Calibri"/>
                        </a:rPr>
                        <a:t>  CAT 1</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FF0000"/>
                          </a:solidFill>
                        </a:rPr>
                        <a:t>Cust Lab CAT A</a:t>
                      </a:r>
                      <a:endParaRPr lang="en-US" sz="1100" b="0" i="0" u="none" strike="noStrike" dirty="0" smtClean="0">
                        <a:solidFill>
                          <a:srgbClr val="FF0000"/>
                        </a:solidFill>
                        <a:latin typeface="+mn-lt"/>
                      </a:endParaRPr>
                    </a:p>
                  </a:txBody>
                  <a:tcPr marL="9525" marR="9525" marT="9525" marB="0" anchor="b"/>
                </a:tc>
                <a:tc>
                  <a:txBody>
                    <a:bodyPr/>
                    <a:lstStyle/>
                    <a:p>
                      <a:pPr algn="l" fontAlgn="b"/>
                      <a:r>
                        <a:rPr lang="en-US" sz="1100" b="0" i="0" u="none" strike="noStrike" dirty="0" smtClean="0">
                          <a:solidFill>
                            <a:srgbClr val="FF0000"/>
                          </a:solidFill>
                          <a:latin typeface="+mn-lt"/>
                        </a:rPr>
                        <a:t>  CAT 2</a:t>
                      </a:r>
                      <a:endParaRPr lang="en-US" sz="1100" b="0" i="0" u="none" strike="noStrike" dirty="0">
                        <a:solidFill>
                          <a:srgbClr val="FF0000"/>
                        </a:solidFill>
                        <a:latin typeface="+mn-lt"/>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FF0000"/>
                          </a:solidFill>
                        </a:rPr>
                        <a:t>Cust Lab CAT B</a:t>
                      </a:r>
                      <a:endParaRPr lang="en-US" sz="1100" b="0" i="0" u="none" strike="noStrike" dirty="0" smtClean="0">
                        <a:solidFill>
                          <a:srgbClr val="FF0000"/>
                        </a:solidFill>
                        <a:latin typeface="+mn-lt"/>
                      </a:endParaRPr>
                    </a:p>
                  </a:txBody>
                  <a:tcPr marL="9525" marR="9525" marT="9525" marB="0" anchor="b"/>
                </a:tc>
                <a:tc>
                  <a:txBody>
                    <a:bodyPr/>
                    <a:lstStyle/>
                    <a:p>
                      <a:pPr algn="l" fontAlgn="b"/>
                      <a:r>
                        <a:rPr lang="en-US" sz="1100" b="0" i="0" u="none" strike="noStrike" dirty="0" smtClean="0">
                          <a:solidFill>
                            <a:srgbClr val="FF0000"/>
                          </a:solidFill>
                          <a:latin typeface="+mn-lt"/>
                        </a:rPr>
                        <a:t>  CAT 3</a:t>
                      </a:r>
                      <a:endParaRPr lang="en-US" sz="1100" b="0" i="0" u="none" strike="noStrike" dirty="0">
                        <a:solidFill>
                          <a:srgbClr val="FF0000"/>
                        </a:solidFill>
                        <a:latin typeface="+mn-lt"/>
                      </a:endParaRPr>
                    </a:p>
                  </a:txBody>
                  <a:tcPr marL="9525" marR="9525" marT="9525" marB="0" anchor="b"/>
                </a:tc>
              </a:tr>
            </a:tbl>
          </a:graphicData>
        </a:graphic>
      </p:graphicFrame>
      <p:cxnSp>
        <p:nvCxnSpPr>
          <p:cNvPr id="15" name="Straight Arrow Connector 14"/>
          <p:cNvCxnSpPr/>
          <p:nvPr/>
        </p:nvCxnSpPr>
        <p:spPr>
          <a:xfrm rot="5400000" flipH="1" flipV="1">
            <a:off x="1485900" y="1866900"/>
            <a:ext cx="3802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18" name="Table 17"/>
          <p:cNvGraphicFramePr>
            <a:graphicFrameLocks noGrp="1"/>
          </p:cNvGraphicFramePr>
          <p:nvPr/>
        </p:nvGraphicFramePr>
        <p:xfrm>
          <a:off x="2743200" y="2209800"/>
          <a:ext cx="1600200" cy="762000"/>
        </p:xfrm>
        <a:graphic>
          <a:graphicData uri="http://schemas.openxmlformats.org/drawingml/2006/table">
            <a:tbl>
              <a:tblPr>
                <a:tableStyleId>{3C2FFA5D-87B4-456A-9821-1D502468CF0F}</a:tableStyleId>
              </a:tblPr>
              <a:tblGrid>
                <a:gridCol w="927543"/>
                <a:gridCol w="672657"/>
              </a:tblGrid>
              <a:tr h="190500">
                <a:tc>
                  <a:txBody>
                    <a:bodyPr/>
                    <a:lstStyle/>
                    <a:p>
                      <a:pPr algn="l" fontAlgn="b"/>
                      <a:r>
                        <a:rPr lang="en-US" sz="1100" b="0" i="0" u="none" strike="noStrike" dirty="0" smtClean="0">
                          <a:solidFill>
                            <a:schemeClr val="dk1"/>
                          </a:solidFill>
                          <a:latin typeface="+mn-lt"/>
                        </a:rPr>
                        <a:t>OID</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OID code</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 Lab CAT</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Calibri"/>
                        </a:rPr>
                        <a:t>  CAT</a:t>
                      </a:r>
                      <a:r>
                        <a:rPr lang="en-US" sz="1100" b="0" i="0" u="none" strike="noStrike" baseline="0" dirty="0" smtClean="0">
                          <a:solidFill>
                            <a:srgbClr val="000000"/>
                          </a:solidFill>
                          <a:latin typeface="Calibri"/>
                        </a:rPr>
                        <a:t> 5</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 Lab CAT A</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mn-lt"/>
                        </a:rPr>
                        <a:t>  CAT 6</a:t>
                      </a:r>
                      <a:endParaRPr lang="en-US" sz="1100" b="0" i="0" u="none" strike="noStrike" dirty="0">
                        <a:solidFill>
                          <a:srgbClr val="000000"/>
                        </a:solidFill>
                        <a:latin typeface="+mn-lt"/>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mn-lt"/>
                        </a:rPr>
                        <a:t>  </a:t>
                      </a:r>
                      <a:endParaRPr lang="en-US" sz="1100" b="0" i="0" u="none" strike="noStrike" dirty="0">
                        <a:solidFill>
                          <a:srgbClr val="000000"/>
                        </a:solidFill>
                        <a:latin typeface="+mn-lt"/>
                      </a:endParaRPr>
                    </a:p>
                  </a:txBody>
                  <a:tcPr marL="9525" marR="9525" marT="9525" marB="0" anchor="b"/>
                </a:tc>
              </a:tr>
            </a:tbl>
          </a:graphicData>
        </a:graphic>
      </p:graphicFrame>
      <p:graphicFrame>
        <p:nvGraphicFramePr>
          <p:cNvPr id="22" name="Table 21"/>
          <p:cNvGraphicFramePr>
            <a:graphicFrameLocks noGrp="1"/>
          </p:cNvGraphicFramePr>
          <p:nvPr/>
        </p:nvGraphicFramePr>
        <p:xfrm>
          <a:off x="4724400" y="2209006"/>
          <a:ext cx="1600200" cy="762000"/>
        </p:xfrm>
        <a:graphic>
          <a:graphicData uri="http://schemas.openxmlformats.org/drawingml/2006/table">
            <a:tbl>
              <a:tblPr>
                <a:tableStyleId>{3C2FFA5D-87B4-456A-9821-1D502468CF0F}</a:tableStyleId>
              </a:tblPr>
              <a:tblGrid>
                <a:gridCol w="927543"/>
                <a:gridCol w="672657"/>
              </a:tblGrid>
              <a:tr h="190500">
                <a:tc>
                  <a:txBody>
                    <a:bodyPr/>
                    <a:lstStyle/>
                    <a:p>
                      <a:pPr algn="l" fontAlgn="b"/>
                      <a:r>
                        <a:rPr lang="en-US" sz="1100" u="none" strike="noStrike" dirty="0" smtClean="0"/>
                        <a:t>HMP</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HMP code</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7030A0"/>
                          </a:solidFill>
                        </a:rPr>
                        <a:t>AHS Lab CAT</a:t>
                      </a:r>
                      <a:endParaRPr lang="en-US" sz="1100" b="0" i="0" u="none" strike="noStrike" dirty="0" smtClean="0">
                        <a:solidFill>
                          <a:srgbClr val="7030A0"/>
                        </a:solidFill>
                        <a:latin typeface="+mn-lt"/>
                      </a:endParaRPr>
                    </a:p>
                  </a:txBody>
                  <a:tcPr marL="9525" marR="9525" marT="9525" marB="0" anchor="b"/>
                </a:tc>
                <a:tc>
                  <a:txBody>
                    <a:bodyPr/>
                    <a:lstStyle/>
                    <a:p>
                      <a:pPr algn="l" fontAlgn="b"/>
                      <a:r>
                        <a:rPr lang="en-US" sz="1100" b="0" i="0" u="none" strike="noStrike" dirty="0" smtClean="0">
                          <a:solidFill>
                            <a:srgbClr val="7030A0"/>
                          </a:solidFill>
                          <a:latin typeface="Calibri"/>
                        </a:rPr>
                        <a:t>  CAT 1</a:t>
                      </a:r>
                      <a:endParaRPr lang="en-US" sz="1100" b="0" i="0" u="none" strike="noStrike" dirty="0">
                        <a:solidFill>
                          <a:srgbClr val="7030A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FF0000"/>
                          </a:solidFill>
                        </a:rPr>
                        <a:t>Cust Lab CAT A</a:t>
                      </a:r>
                      <a:endParaRPr lang="en-US" sz="1100" b="0" i="0" u="none" strike="noStrike" dirty="0" smtClean="0">
                        <a:solidFill>
                          <a:srgbClr val="FF0000"/>
                        </a:solidFill>
                        <a:latin typeface="+mn-lt"/>
                      </a:endParaRPr>
                    </a:p>
                  </a:txBody>
                  <a:tcPr marL="9525" marR="9525" marT="9525" marB="0" anchor="b"/>
                </a:tc>
                <a:tc>
                  <a:txBody>
                    <a:bodyPr/>
                    <a:lstStyle/>
                    <a:p>
                      <a:pPr algn="l" fontAlgn="b"/>
                      <a:r>
                        <a:rPr lang="en-US" sz="1100" b="0" i="0" u="none" strike="noStrike" dirty="0" smtClean="0">
                          <a:solidFill>
                            <a:srgbClr val="FF0000"/>
                          </a:solidFill>
                          <a:latin typeface="+mn-lt"/>
                        </a:rPr>
                        <a:t>  CAT 2</a:t>
                      </a:r>
                      <a:endParaRPr lang="en-US" sz="1100" b="0" i="0" u="none" strike="noStrike" dirty="0">
                        <a:solidFill>
                          <a:srgbClr val="FF0000"/>
                        </a:solidFill>
                        <a:latin typeface="+mn-lt"/>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FF0000"/>
                          </a:solidFill>
                        </a:rPr>
                        <a:t>Cust Lab CAT B</a:t>
                      </a:r>
                      <a:endParaRPr lang="en-US" sz="1100" b="0" i="0" u="none" strike="noStrike" dirty="0" smtClean="0">
                        <a:solidFill>
                          <a:srgbClr val="FF0000"/>
                        </a:solidFill>
                        <a:latin typeface="+mn-lt"/>
                      </a:endParaRPr>
                    </a:p>
                  </a:txBody>
                  <a:tcPr marL="9525" marR="9525" marT="9525" marB="0" anchor="b"/>
                </a:tc>
                <a:tc>
                  <a:txBody>
                    <a:bodyPr/>
                    <a:lstStyle/>
                    <a:p>
                      <a:pPr algn="l" fontAlgn="b"/>
                      <a:r>
                        <a:rPr lang="en-US" sz="1100" b="0" i="0" u="none" strike="noStrike" dirty="0" smtClean="0">
                          <a:solidFill>
                            <a:srgbClr val="FF0000"/>
                          </a:solidFill>
                          <a:latin typeface="+mn-lt"/>
                        </a:rPr>
                        <a:t>  CAT 3</a:t>
                      </a:r>
                      <a:endParaRPr lang="en-US" sz="1100" b="0" i="0" u="none" strike="noStrike" dirty="0">
                        <a:solidFill>
                          <a:srgbClr val="FF0000"/>
                        </a:solidFill>
                        <a:latin typeface="+mn-lt"/>
                      </a:endParaRPr>
                    </a:p>
                  </a:txBody>
                  <a:tcPr marL="9525" marR="9525" marT="9525" marB="0" anchor="b"/>
                </a:tc>
              </a:tr>
            </a:tbl>
          </a:graphicData>
        </a:graphic>
      </p:graphicFrame>
      <p:cxnSp>
        <p:nvCxnSpPr>
          <p:cNvPr id="25" name="Straight Arrow Connector 24"/>
          <p:cNvCxnSpPr/>
          <p:nvPr/>
        </p:nvCxnSpPr>
        <p:spPr>
          <a:xfrm rot="5400000" flipH="1" flipV="1">
            <a:off x="7200900" y="1866106"/>
            <a:ext cx="3802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26" name="Table 25"/>
          <p:cNvGraphicFramePr>
            <a:graphicFrameLocks noGrp="1"/>
          </p:cNvGraphicFramePr>
          <p:nvPr/>
        </p:nvGraphicFramePr>
        <p:xfrm>
          <a:off x="7162800" y="2209006"/>
          <a:ext cx="1600200" cy="762000"/>
        </p:xfrm>
        <a:graphic>
          <a:graphicData uri="http://schemas.openxmlformats.org/drawingml/2006/table">
            <a:tbl>
              <a:tblPr>
                <a:tableStyleId>{3C2FFA5D-87B4-456A-9821-1D502468CF0F}</a:tableStyleId>
              </a:tblPr>
              <a:tblGrid>
                <a:gridCol w="927543"/>
                <a:gridCol w="672657"/>
              </a:tblGrid>
              <a:tr h="190500">
                <a:tc>
                  <a:txBody>
                    <a:bodyPr/>
                    <a:lstStyle/>
                    <a:p>
                      <a:pPr algn="l" fontAlgn="b"/>
                      <a:r>
                        <a:rPr lang="en-US" sz="1100" b="0" i="0" u="none" strike="noStrike" dirty="0" smtClean="0">
                          <a:solidFill>
                            <a:schemeClr val="dk1"/>
                          </a:solidFill>
                          <a:latin typeface="+mn-lt"/>
                        </a:rPr>
                        <a:t>OID</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OID code</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 Lab CAT</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Calibri"/>
                        </a:rPr>
                        <a:t>  CAT</a:t>
                      </a:r>
                      <a:r>
                        <a:rPr lang="en-US" sz="1100" b="0" i="0" u="none" strike="noStrike" baseline="0" dirty="0" smtClean="0">
                          <a:solidFill>
                            <a:srgbClr val="000000"/>
                          </a:solidFill>
                          <a:latin typeface="Calibri"/>
                        </a:rPr>
                        <a:t> 5</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baseline="0" dirty="0" smtClean="0"/>
                        <a:t> </a:t>
                      </a:r>
                      <a:r>
                        <a:rPr lang="en-US" sz="1100" u="none" strike="noStrike" dirty="0" smtClean="0"/>
                        <a:t>Lab CAT A</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mn-lt"/>
                        </a:rPr>
                        <a:t>  CAT 6</a:t>
                      </a:r>
                      <a:endParaRPr lang="en-US" sz="1100" b="0" i="0" u="none" strike="noStrike" dirty="0">
                        <a:solidFill>
                          <a:srgbClr val="000000"/>
                        </a:solidFill>
                        <a:latin typeface="+mn-lt"/>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mn-lt"/>
                        </a:rPr>
                        <a:t>  </a:t>
                      </a:r>
                      <a:endParaRPr lang="en-US" sz="1100" b="0" i="0" u="none" strike="noStrike" dirty="0">
                        <a:solidFill>
                          <a:srgbClr val="000000"/>
                        </a:solidFill>
                        <a:latin typeface="+mn-lt"/>
                      </a:endParaRPr>
                    </a:p>
                  </a:txBody>
                  <a:tcPr marL="9525" marR="9525" marT="9525" marB="0" anchor="b"/>
                </a:tc>
              </a:tr>
            </a:tbl>
          </a:graphicData>
        </a:graphic>
      </p:graphicFrame>
      <p:graphicFrame>
        <p:nvGraphicFramePr>
          <p:cNvPr id="28" name="Table 27"/>
          <p:cNvGraphicFramePr>
            <a:graphicFrameLocks noGrp="1"/>
          </p:cNvGraphicFramePr>
          <p:nvPr/>
        </p:nvGraphicFramePr>
        <p:xfrm>
          <a:off x="5943600" y="3733006"/>
          <a:ext cx="1600200" cy="762000"/>
        </p:xfrm>
        <a:graphic>
          <a:graphicData uri="http://schemas.openxmlformats.org/drawingml/2006/table">
            <a:tbl>
              <a:tblPr>
                <a:tableStyleId>{3C2FFA5D-87B4-456A-9821-1D502468CF0F}</a:tableStyleId>
              </a:tblPr>
              <a:tblGrid>
                <a:gridCol w="927543"/>
                <a:gridCol w="672657"/>
              </a:tblGrid>
              <a:tr h="190500">
                <a:tc>
                  <a:txBody>
                    <a:bodyPr/>
                    <a:lstStyle/>
                    <a:p>
                      <a:pPr algn="l" fontAlgn="b"/>
                      <a:r>
                        <a:rPr lang="en-US" sz="1100" b="0" i="0" u="none" strike="noStrike" dirty="0" smtClean="0">
                          <a:solidFill>
                            <a:schemeClr val="dk1"/>
                          </a:solidFill>
                          <a:latin typeface="+mn-lt"/>
                        </a:rPr>
                        <a:t>OCD</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OCD code</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7030A0"/>
                          </a:solidFill>
                        </a:rPr>
                        <a:t>AHS Lab CAT</a:t>
                      </a:r>
                      <a:endParaRPr lang="en-US" sz="1100" b="0" i="0" u="none" strike="noStrike" dirty="0" smtClean="0">
                        <a:solidFill>
                          <a:srgbClr val="7030A0"/>
                        </a:solidFill>
                        <a:latin typeface="+mn-lt"/>
                      </a:endParaRPr>
                    </a:p>
                  </a:txBody>
                  <a:tcPr marL="9525" marR="9525" marT="9525" marB="0" anchor="b"/>
                </a:tc>
                <a:tc>
                  <a:txBody>
                    <a:bodyPr/>
                    <a:lstStyle/>
                    <a:p>
                      <a:pPr algn="l" fontAlgn="b"/>
                      <a:r>
                        <a:rPr lang="en-US" sz="1100" b="0" i="0" u="none" strike="noStrike" dirty="0" smtClean="0">
                          <a:solidFill>
                            <a:srgbClr val="7030A0"/>
                          </a:solidFill>
                          <a:latin typeface="Calibri"/>
                        </a:rPr>
                        <a:t>  CAT 1</a:t>
                      </a:r>
                      <a:endParaRPr lang="en-US" sz="1100" b="0" i="0" u="none" strike="noStrike" dirty="0">
                        <a:solidFill>
                          <a:srgbClr val="7030A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Lab CAT A</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mn-lt"/>
                        </a:rPr>
                        <a:t>  CAT A</a:t>
                      </a:r>
                      <a:endParaRPr lang="en-US" sz="1100" b="0" i="0" u="none" strike="noStrike" dirty="0">
                        <a:solidFill>
                          <a:srgbClr val="000000"/>
                        </a:solidFill>
                        <a:latin typeface="+mn-lt"/>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mn-lt"/>
                        </a:rPr>
                        <a:t>  </a:t>
                      </a:r>
                      <a:endParaRPr lang="en-US" sz="1100" b="0" i="0" u="none" strike="noStrike" dirty="0">
                        <a:solidFill>
                          <a:srgbClr val="000000"/>
                        </a:solidFill>
                        <a:latin typeface="+mn-lt"/>
                      </a:endParaRPr>
                    </a:p>
                  </a:txBody>
                  <a:tcPr marL="9525" marR="9525" marT="9525" marB="0" anchor="b"/>
                </a:tc>
              </a:tr>
            </a:tbl>
          </a:graphicData>
        </a:graphic>
      </p:graphicFrame>
      <p:cxnSp>
        <p:nvCxnSpPr>
          <p:cNvPr id="36" name="Straight Arrow Connector 35"/>
          <p:cNvCxnSpPr/>
          <p:nvPr/>
        </p:nvCxnSpPr>
        <p:spPr>
          <a:xfrm rot="16200000" flipH="1">
            <a:off x="5410200" y="2667000"/>
            <a:ext cx="1524000" cy="12192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381000" y="5105400"/>
            <a:ext cx="8229600" cy="646331"/>
          </a:xfrm>
          <a:prstGeom prst="rect">
            <a:avLst/>
          </a:prstGeom>
        </p:spPr>
        <p:txBody>
          <a:bodyPr wrap="square">
            <a:spAutoFit/>
          </a:bodyPr>
          <a:lstStyle/>
          <a:p>
            <a:r>
              <a:rPr lang="en-US" dirty="0" smtClean="0"/>
              <a:t>Run the Unmapped Custom HMP Items Report, this will list all custom HMP items that are linked to patient charts.  These items are shown in red above.</a:t>
            </a:r>
            <a:endParaRPr lang="en-US" dirty="0"/>
          </a:p>
        </p:txBody>
      </p:sp>
      <p:graphicFrame>
        <p:nvGraphicFramePr>
          <p:cNvPr id="16" name="Table 15"/>
          <p:cNvGraphicFramePr>
            <a:graphicFrameLocks noGrp="1"/>
          </p:cNvGraphicFramePr>
          <p:nvPr/>
        </p:nvGraphicFramePr>
        <p:xfrm>
          <a:off x="5791200" y="838200"/>
          <a:ext cx="1930400" cy="762000"/>
        </p:xfrm>
        <a:graphic>
          <a:graphicData uri="http://schemas.openxmlformats.org/drawingml/2006/table">
            <a:tbl>
              <a:tblPr>
                <a:tableStyleId>{69C7853C-536D-4A76-A0AE-DD22124D55A5}</a:tableStyleId>
              </a:tblPr>
              <a:tblGrid>
                <a:gridCol w="965200"/>
                <a:gridCol w="965200"/>
              </a:tblGrid>
              <a:tr h="190500">
                <a:tc>
                  <a:txBody>
                    <a:bodyPr/>
                    <a:lstStyle/>
                    <a:p>
                      <a:pPr algn="l" fontAlgn="b"/>
                      <a:r>
                        <a:rPr lang="en-US" sz="1100" b="0" i="0" u="none" strike="noStrike" dirty="0" smtClean="0">
                          <a:solidFill>
                            <a:srgbClr val="000000"/>
                          </a:solidFill>
                          <a:latin typeface="Calibri"/>
                        </a:rPr>
                        <a:t>Display Name</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 Data</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 </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chemeClr val="tx1"/>
                          </a:solidFill>
                          <a:latin typeface="Calibri"/>
                        </a:rPr>
                        <a:t>  </a:t>
                      </a:r>
                      <a:endParaRPr lang="en-US" sz="1100" b="0" i="0" u="none" strike="noStrike" dirty="0">
                        <a:solidFill>
                          <a:schemeClr val="tx1"/>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FF0000"/>
                        </a:solidFill>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FF0000"/>
                        </a:solidFill>
                        <a:latin typeface="+mn-lt"/>
                      </a:endParaRPr>
                    </a:p>
                  </a:txBody>
                  <a:tcPr marL="9525" marR="9525" marT="9525" marB="0" anchor="b"/>
                </a:tc>
              </a:tr>
              <a:tr h="190500">
                <a:tc>
                  <a:txBody>
                    <a:bodyPr/>
                    <a:lstStyle/>
                    <a:p>
                      <a:pPr algn="l" fontAlgn="b"/>
                      <a:endParaRPr lang="en-US" sz="1100" b="0" i="0" u="none" strike="noStrike" dirty="0">
                        <a:solidFill>
                          <a:srgbClr val="000000"/>
                        </a:solidFill>
                        <a:latin typeface="Calibri"/>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FF0000"/>
                        </a:solidFill>
                        <a:latin typeface="+mn-lt"/>
                      </a:endParaRPr>
                    </a:p>
                  </a:txBody>
                  <a:tcPr marL="9525" marR="9525" marT="9525" marB="0" anchor="b"/>
                </a:tc>
              </a:tr>
            </a:tbl>
          </a:graphicData>
        </a:graphic>
      </p:graphicFrame>
      <p:graphicFrame>
        <p:nvGraphicFramePr>
          <p:cNvPr id="17" name="Table 16"/>
          <p:cNvGraphicFramePr>
            <a:graphicFrameLocks noGrp="1"/>
          </p:cNvGraphicFramePr>
          <p:nvPr/>
        </p:nvGraphicFramePr>
        <p:xfrm>
          <a:off x="1371600" y="838200"/>
          <a:ext cx="1930400" cy="762000"/>
        </p:xfrm>
        <a:graphic>
          <a:graphicData uri="http://schemas.openxmlformats.org/drawingml/2006/table">
            <a:tbl>
              <a:tblPr>
                <a:tableStyleId>{69C7853C-536D-4A76-A0AE-DD22124D55A5}</a:tableStyleId>
              </a:tblPr>
              <a:tblGrid>
                <a:gridCol w="965200"/>
                <a:gridCol w="965200"/>
              </a:tblGrid>
              <a:tr h="190500">
                <a:tc>
                  <a:txBody>
                    <a:bodyPr/>
                    <a:lstStyle/>
                    <a:p>
                      <a:pPr algn="l" fontAlgn="b"/>
                      <a:r>
                        <a:rPr lang="en-US" sz="1100" b="0" i="0" u="none" strike="noStrike" dirty="0" smtClean="0">
                          <a:solidFill>
                            <a:srgbClr val="000000"/>
                          </a:solidFill>
                          <a:latin typeface="Calibri"/>
                        </a:rPr>
                        <a:t>Display Name</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 Data</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AHS Lab CAT</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chemeClr val="tx1"/>
                          </a:solidFill>
                          <a:latin typeface="Calibri"/>
                        </a:rPr>
                        <a:t>  11/06/09</a:t>
                      </a:r>
                      <a:endParaRPr lang="en-US" sz="1100" b="0" i="0" u="none" strike="noStrike" dirty="0">
                        <a:solidFill>
                          <a:schemeClr val="tx1"/>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AHS Lab CAT</a:t>
                      </a:r>
                      <a:endParaRPr lang="en-US" sz="1100" b="0" i="0" u="none" strike="noStrike" dirty="0" smtClean="0">
                        <a:solidFill>
                          <a:srgbClr val="000000"/>
                        </a:solidFill>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latin typeface="+mn-lt"/>
                        </a:rPr>
                        <a:t>  02/24/09</a:t>
                      </a: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Cust Lab CAT </a:t>
                      </a:r>
                      <a:endParaRPr lang="en-US" sz="1100" b="0" i="0" u="none" strike="noStrike" dirty="0" smtClean="0">
                        <a:solidFill>
                          <a:srgbClr val="000000"/>
                        </a:solidFill>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latin typeface="+mn-lt"/>
                        </a:rPr>
                        <a:t>  06/07/09</a:t>
                      </a:r>
                    </a:p>
                  </a:txBody>
                  <a:tcPr marL="9525" marR="9525" marT="9525" marB="0" anchor="b"/>
                </a:tc>
              </a:tr>
            </a:tbl>
          </a:graphicData>
        </a:graphic>
      </p:graphicFrame>
      <p:sp>
        <p:nvSpPr>
          <p:cNvPr id="19" name="TextBox 18"/>
          <p:cNvSpPr txBox="1"/>
          <p:nvPr/>
        </p:nvSpPr>
        <p:spPr>
          <a:xfrm>
            <a:off x="1574800" y="304800"/>
            <a:ext cx="1524000" cy="381000"/>
          </a:xfrm>
          <a:prstGeom prst="rect">
            <a:avLst/>
          </a:prstGeom>
          <a:noFill/>
        </p:spPr>
        <p:txBody>
          <a:bodyPr wrap="square" rtlCol="0">
            <a:spAutoFit/>
          </a:bodyPr>
          <a:lstStyle/>
          <a:p>
            <a:pPr algn="ctr"/>
            <a:r>
              <a:rPr lang="en-US" b="1" dirty="0" smtClean="0">
                <a:solidFill>
                  <a:schemeClr val="bg1">
                    <a:lumMod val="50000"/>
                  </a:schemeClr>
                </a:solidFill>
              </a:rPr>
              <a:t>V10</a:t>
            </a:r>
            <a:endParaRPr lang="en-US" b="1" dirty="0">
              <a:solidFill>
                <a:schemeClr val="bg1">
                  <a:lumMod val="50000"/>
                </a:schemeClr>
              </a:solidFill>
            </a:endParaRPr>
          </a:p>
        </p:txBody>
      </p:sp>
      <p:sp>
        <p:nvSpPr>
          <p:cNvPr id="21" name="TextBox 20"/>
          <p:cNvSpPr txBox="1"/>
          <p:nvPr/>
        </p:nvSpPr>
        <p:spPr>
          <a:xfrm>
            <a:off x="6019800" y="304800"/>
            <a:ext cx="1524000" cy="381000"/>
          </a:xfrm>
          <a:prstGeom prst="rect">
            <a:avLst/>
          </a:prstGeom>
          <a:noFill/>
        </p:spPr>
        <p:txBody>
          <a:bodyPr wrap="square" rtlCol="0">
            <a:spAutoFit/>
          </a:bodyPr>
          <a:lstStyle/>
          <a:p>
            <a:pPr algn="ctr"/>
            <a:r>
              <a:rPr lang="en-US" b="1" dirty="0" smtClean="0">
                <a:solidFill>
                  <a:schemeClr val="bg1">
                    <a:lumMod val="50000"/>
                  </a:schemeClr>
                </a:solidFill>
              </a:rPr>
              <a:t>V11</a:t>
            </a:r>
            <a:endParaRPr lang="en-US" b="1" dirty="0">
              <a:solidFill>
                <a:schemeClr val="bg1">
                  <a:lumMod val="50000"/>
                </a:schemeClr>
              </a:solidFill>
            </a:endParaRPr>
          </a:p>
        </p:txBody>
      </p:sp>
      <p:cxnSp>
        <p:nvCxnSpPr>
          <p:cNvPr id="24" name="Straight Connector 23"/>
          <p:cNvCxnSpPr/>
          <p:nvPr/>
        </p:nvCxnSpPr>
        <p:spPr>
          <a:xfrm rot="5400000">
            <a:off x="2286537" y="2705100"/>
            <a:ext cx="4495800" cy="158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Table 22"/>
          <p:cNvGraphicFramePr>
            <a:graphicFrameLocks noGrp="1"/>
          </p:cNvGraphicFramePr>
          <p:nvPr/>
        </p:nvGraphicFramePr>
        <p:xfrm>
          <a:off x="304800" y="2209800"/>
          <a:ext cx="1600200" cy="762000"/>
        </p:xfrm>
        <a:graphic>
          <a:graphicData uri="http://schemas.openxmlformats.org/drawingml/2006/table">
            <a:tbl>
              <a:tblPr>
                <a:tableStyleId>{3C2FFA5D-87B4-456A-9821-1D502468CF0F}</a:tableStyleId>
              </a:tblPr>
              <a:tblGrid>
                <a:gridCol w="927543"/>
                <a:gridCol w="672657"/>
              </a:tblGrid>
              <a:tr h="190500">
                <a:tc>
                  <a:txBody>
                    <a:bodyPr/>
                    <a:lstStyle/>
                    <a:p>
                      <a:pPr algn="l" fontAlgn="b"/>
                      <a:r>
                        <a:rPr lang="en-US" sz="1100" u="none" strike="noStrike" dirty="0" smtClean="0"/>
                        <a:t>HMP</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HMP code</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AHS Lab CAT</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Calibri"/>
                        </a:rPr>
                        <a:t>  CAT 1</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FF0000"/>
                          </a:solidFill>
                        </a:rPr>
                        <a:t>Cust Lab CAT A</a:t>
                      </a:r>
                      <a:endParaRPr lang="en-US" sz="1100" b="0" i="0" u="none" strike="noStrike" dirty="0" smtClean="0">
                        <a:solidFill>
                          <a:srgbClr val="FF0000"/>
                        </a:solidFill>
                        <a:latin typeface="+mn-lt"/>
                      </a:endParaRPr>
                    </a:p>
                  </a:txBody>
                  <a:tcPr marL="9525" marR="9525" marT="9525" marB="0" anchor="b"/>
                </a:tc>
                <a:tc>
                  <a:txBody>
                    <a:bodyPr/>
                    <a:lstStyle/>
                    <a:p>
                      <a:pPr algn="l" fontAlgn="b"/>
                      <a:r>
                        <a:rPr lang="en-US" sz="1100" b="0" i="0" u="none" strike="noStrike" dirty="0" smtClean="0">
                          <a:solidFill>
                            <a:srgbClr val="FF0000"/>
                          </a:solidFill>
                          <a:latin typeface="+mn-lt"/>
                        </a:rPr>
                        <a:t>  CAT 2</a:t>
                      </a:r>
                      <a:endParaRPr lang="en-US" sz="1100" b="0" i="0" u="none" strike="noStrike" dirty="0">
                        <a:solidFill>
                          <a:srgbClr val="FF0000"/>
                        </a:solidFill>
                        <a:latin typeface="+mn-lt"/>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FF0000"/>
                          </a:solidFill>
                        </a:rPr>
                        <a:t>Cust Lab CAT B</a:t>
                      </a:r>
                      <a:endParaRPr lang="en-US" sz="1100" b="0" i="0" u="none" strike="noStrike" dirty="0" smtClean="0">
                        <a:solidFill>
                          <a:srgbClr val="FF0000"/>
                        </a:solidFill>
                        <a:latin typeface="+mn-lt"/>
                      </a:endParaRPr>
                    </a:p>
                  </a:txBody>
                  <a:tcPr marL="9525" marR="9525" marT="9525" marB="0" anchor="b"/>
                </a:tc>
                <a:tc>
                  <a:txBody>
                    <a:bodyPr/>
                    <a:lstStyle/>
                    <a:p>
                      <a:pPr algn="l" fontAlgn="b"/>
                      <a:r>
                        <a:rPr lang="en-US" sz="1100" b="0" i="0" u="none" strike="noStrike" dirty="0" smtClean="0">
                          <a:solidFill>
                            <a:srgbClr val="FF0000"/>
                          </a:solidFill>
                          <a:latin typeface="+mn-lt"/>
                        </a:rPr>
                        <a:t>  CAT 3</a:t>
                      </a:r>
                      <a:endParaRPr lang="en-US" sz="1100" b="0" i="0" u="none" strike="noStrike" dirty="0">
                        <a:solidFill>
                          <a:srgbClr val="FF0000"/>
                        </a:solidFill>
                        <a:latin typeface="+mn-lt"/>
                      </a:endParaRPr>
                    </a:p>
                  </a:txBody>
                  <a:tcPr marL="9525" marR="9525" marT="9525" marB="0" anchor="b"/>
                </a:tc>
              </a:tr>
            </a:tbl>
          </a:graphicData>
        </a:graphic>
      </p:graphicFrame>
      <p:cxnSp>
        <p:nvCxnSpPr>
          <p:cNvPr id="15" name="Straight Arrow Connector 14"/>
          <p:cNvCxnSpPr/>
          <p:nvPr/>
        </p:nvCxnSpPr>
        <p:spPr>
          <a:xfrm rot="5400000" flipH="1" flipV="1">
            <a:off x="1485900" y="1866900"/>
            <a:ext cx="3802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18" name="Table 17"/>
          <p:cNvGraphicFramePr>
            <a:graphicFrameLocks noGrp="1"/>
          </p:cNvGraphicFramePr>
          <p:nvPr/>
        </p:nvGraphicFramePr>
        <p:xfrm>
          <a:off x="2743200" y="2209800"/>
          <a:ext cx="1600200" cy="762000"/>
        </p:xfrm>
        <a:graphic>
          <a:graphicData uri="http://schemas.openxmlformats.org/drawingml/2006/table">
            <a:tbl>
              <a:tblPr>
                <a:tableStyleId>{3C2FFA5D-87B4-456A-9821-1D502468CF0F}</a:tableStyleId>
              </a:tblPr>
              <a:tblGrid>
                <a:gridCol w="927543"/>
                <a:gridCol w="672657"/>
              </a:tblGrid>
              <a:tr h="190500">
                <a:tc>
                  <a:txBody>
                    <a:bodyPr/>
                    <a:lstStyle/>
                    <a:p>
                      <a:pPr algn="l" fontAlgn="b"/>
                      <a:r>
                        <a:rPr lang="en-US" sz="1100" b="0" i="0" u="none" strike="noStrike" dirty="0" smtClean="0">
                          <a:solidFill>
                            <a:schemeClr val="dk1"/>
                          </a:solidFill>
                          <a:latin typeface="+mn-lt"/>
                        </a:rPr>
                        <a:t>OID</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OID code</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 Lab CAT</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Calibri"/>
                        </a:rPr>
                        <a:t>  CAT</a:t>
                      </a:r>
                      <a:r>
                        <a:rPr lang="en-US" sz="1100" b="0" i="0" u="none" strike="noStrike" baseline="0" dirty="0" smtClean="0">
                          <a:solidFill>
                            <a:srgbClr val="000000"/>
                          </a:solidFill>
                          <a:latin typeface="Calibri"/>
                        </a:rPr>
                        <a:t> 5</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 Lab CAT A</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mn-lt"/>
                        </a:rPr>
                        <a:t>  CAT 6</a:t>
                      </a:r>
                      <a:endParaRPr lang="en-US" sz="1100" b="0" i="0" u="none" strike="noStrike" dirty="0">
                        <a:solidFill>
                          <a:srgbClr val="000000"/>
                        </a:solidFill>
                        <a:latin typeface="+mn-lt"/>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mn-lt"/>
                        </a:rPr>
                        <a:t>  </a:t>
                      </a:r>
                      <a:endParaRPr lang="en-US" sz="1100" b="0" i="0" u="none" strike="noStrike" dirty="0">
                        <a:solidFill>
                          <a:srgbClr val="000000"/>
                        </a:solidFill>
                        <a:latin typeface="+mn-lt"/>
                      </a:endParaRPr>
                    </a:p>
                  </a:txBody>
                  <a:tcPr marL="9525" marR="9525" marT="9525" marB="0" anchor="b"/>
                </a:tc>
              </a:tr>
            </a:tbl>
          </a:graphicData>
        </a:graphic>
      </p:graphicFrame>
      <p:graphicFrame>
        <p:nvGraphicFramePr>
          <p:cNvPr id="22" name="Table 21"/>
          <p:cNvGraphicFramePr>
            <a:graphicFrameLocks noGrp="1"/>
          </p:cNvGraphicFramePr>
          <p:nvPr/>
        </p:nvGraphicFramePr>
        <p:xfrm>
          <a:off x="4724400" y="2209006"/>
          <a:ext cx="1600200" cy="762000"/>
        </p:xfrm>
        <a:graphic>
          <a:graphicData uri="http://schemas.openxmlformats.org/drawingml/2006/table">
            <a:tbl>
              <a:tblPr>
                <a:tableStyleId>{3C2FFA5D-87B4-456A-9821-1D502468CF0F}</a:tableStyleId>
              </a:tblPr>
              <a:tblGrid>
                <a:gridCol w="927543"/>
                <a:gridCol w="672657"/>
              </a:tblGrid>
              <a:tr h="190500">
                <a:tc>
                  <a:txBody>
                    <a:bodyPr/>
                    <a:lstStyle/>
                    <a:p>
                      <a:pPr algn="l" fontAlgn="b"/>
                      <a:r>
                        <a:rPr lang="en-US" sz="1100" u="none" strike="noStrike" dirty="0" smtClean="0"/>
                        <a:t>HMP</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HMP code</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7030A0"/>
                          </a:solidFill>
                        </a:rPr>
                        <a:t>AHS Lab CAT</a:t>
                      </a:r>
                      <a:endParaRPr lang="en-US" sz="1100" b="0" i="0" u="none" strike="noStrike" dirty="0" smtClean="0">
                        <a:solidFill>
                          <a:srgbClr val="7030A0"/>
                        </a:solidFill>
                        <a:latin typeface="+mn-lt"/>
                      </a:endParaRPr>
                    </a:p>
                  </a:txBody>
                  <a:tcPr marL="9525" marR="9525" marT="9525" marB="0" anchor="b"/>
                </a:tc>
                <a:tc>
                  <a:txBody>
                    <a:bodyPr/>
                    <a:lstStyle/>
                    <a:p>
                      <a:pPr algn="l" fontAlgn="b"/>
                      <a:r>
                        <a:rPr lang="en-US" sz="1100" b="0" i="0" u="none" strike="noStrike" dirty="0" smtClean="0">
                          <a:solidFill>
                            <a:srgbClr val="7030A0"/>
                          </a:solidFill>
                          <a:latin typeface="Calibri"/>
                        </a:rPr>
                        <a:t>  CAT 1</a:t>
                      </a:r>
                      <a:endParaRPr lang="en-US" sz="1100" b="0" i="0" u="none" strike="noStrike" dirty="0">
                        <a:solidFill>
                          <a:srgbClr val="7030A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FF0000"/>
                          </a:solidFill>
                        </a:rPr>
                        <a:t>Cust Lab CAT A</a:t>
                      </a:r>
                      <a:endParaRPr lang="en-US" sz="1100" b="0" i="0" u="none" strike="noStrike" dirty="0" smtClean="0">
                        <a:solidFill>
                          <a:srgbClr val="FF0000"/>
                        </a:solidFill>
                        <a:latin typeface="+mn-lt"/>
                      </a:endParaRPr>
                    </a:p>
                  </a:txBody>
                  <a:tcPr marL="9525" marR="9525" marT="9525" marB="0" anchor="b"/>
                </a:tc>
                <a:tc>
                  <a:txBody>
                    <a:bodyPr/>
                    <a:lstStyle/>
                    <a:p>
                      <a:pPr algn="l" fontAlgn="b"/>
                      <a:r>
                        <a:rPr lang="en-US" sz="1100" b="0" i="0" u="none" strike="noStrike" dirty="0" smtClean="0">
                          <a:solidFill>
                            <a:srgbClr val="FF0000"/>
                          </a:solidFill>
                          <a:latin typeface="+mn-lt"/>
                        </a:rPr>
                        <a:t>  CAT 2</a:t>
                      </a:r>
                      <a:endParaRPr lang="en-US" sz="1100" b="0" i="0" u="none" strike="noStrike" dirty="0">
                        <a:solidFill>
                          <a:srgbClr val="FF0000"/>
                        </a:solidFill>
                        <a:latin typeface="+mn-lt"/>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FF0000"/>
                          </a:solidFill>
                        </a:rPr>
                        <a:t>Cust Lab CAT B</a:t>
                      </a:r>
                      <a:endParaRPr lang="en-US" sz="1100" b="0" i="0" u="none" strike="noStrike" dirty="0" smtClean="0">
                        <a:solidFill>
                          <a:srgbClr val="FF0000"/>
                        </a:solidFill>
                        <a:latin typeface="+mn-lt"/>
                      </a:endParaRPr>
                    </a:p>
                  </a:txBody>
                  <a:tcPr marL="9525" marR="9525" marT="9525" marB="0" anchor="b"/>
                </a:tc>
                <a:tc>
                  <a:txBody>
                    <a:bodyPr/>
                    <a:lstStyle/>
                    <a:p>
                      <a:pPr algn="l" fontAlgn="b"/>
                      <a:r>
                        <a:rPr lang="en-US" sz="1100" b="0" i="0" u="none" strike="noStrike" dirty="0" smtClean="0">
                          <a:solidFill>
                            <a:srgbClr val="FF0000"/>
                          </a:solidFill>
                          <a:latin typeface="+mn-lt"/>
                        </a:rPr>
                        <a:t>  CAT 3</a:t>
                      </a:r>
                      <a:endParaRPr lang="en-US" sz="1100" b="0" i="0" u="none" strike="noStrike" dirty="0">
                        <a:solidFill>
                          <a:srgbClr val="FF0000"/>
                        </a:solidFill>
                        <a:latin typeface="+mn-lt"/>
                      </a:endParaRPr>
                    </a:p>
                  </a:txBody>
                  <a:tcPr marL="9525" marR="9525" marT="9525" marB="0" anchor="b"/>
                </a:tc>
              </a:tr>
            </a:tbl>
          </a:graphicData>
        </a:graphic>
      </p:graphicFrame>
      <p:cxnSp>
        <p:nvCxnSpPr>
          <p:cNvPr id="25" name="Straight Arrow Connector 24"/>
          <p:cNvCxnSpPr/>
          <p:nvPr/>
        </p:nvCxnSpPr>
        <p:spPr>
          <a:xfrm rot="5400000" flipH="1" flipV="1">
            <a:off x="7200900" y="1866106"/>
            <a:ext cx="3802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26" name="Table 25"/>
          <p:cNvGraphicFramePr>
            <a:graphicFrameLocks noGrp="1"/>
          </p:cNvGraphicFramePr>
          <p:nvPr/>
        </p:nvGraphicFramePr>
        <p:xfrm>
          <a:off x="7162800" y="2209006"/>
          <a:ext cx="1600200" cy="762000"/>
        </p:xfrm>
        <a:graphic>
          <a:graphicData uri="http://schemas.openxmlformats.org/drawingml/2006/table">
            <a:tbl>
              <a:tblPr>
                <a:tableStyleId>{3C2FFA5D-87B4-456A-9821-1D502468CF0F}</a:tableStyleId>
              </a:tblPr>
              <a:tblGrid>
                <a:gridCol w="927543"/>
                <a:gridCol w="672657"/>
              </a:tblGrid>
              <a:tr h="190500">
                <a:tc>
                  <a:txBody>
                    <a:bodyPr/>
                    <a:lstStyle/>
                    <a:p>
                      <a:pPr algn="l" fontAlgn="b"/>
                      <a:r>
                        <a:rPr lang="en-US" sz="1100" b="0" i="0" u="none" strike="noStrike" dirty="0" smtClean="0">
                          <a:solidFill>
                            <a:schemeClr val="dk1"/>
                          </a:solidFill>
                          <a:latin typeface="+mn-lt"/>
                        </a:rPr>
                        <a:t>OID</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OID code</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 Lab CAT</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Calibri"/>
                        </a:rPr>
                        <a:t>  CAT</a:t>
                      </a:r>
                      <a:r>
                        <a:rPr lang="en-US" sz="1100" b="0" i="0" u="none" strike="noStrike" baseline="0" dirty="0" smtClean="0">
                          <a:solidFill>
                            <a:srgbClr val="000000"/>
                          </a:solidFill>
                          <a:latin typeface="Calibri"/>
                        </a:rPr>
                        <a:t> 5</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baseline="0" dirty="0" smtClean="0">
                          <a:solidFill>
                            <a:srgbClr val="FF0000"/>
                          </a:solidFill>
                        </a:rPr>
                        <a:t> </a:t>
                      </a:r>
                      <a:r>
                        <a:rPr lang="en-US" sz="1100" u="none" strike="noStrike" dirty="0" smtClean="0">
                          <a:solidFill>
                            <a:srgbClr val="FF0000"/>
                          </a:solidFill>
                        </a:rPr>
                        <a:t>Lab CAT A</a:t>
                      </a:r>
                      <a:endParaRPr lang="en-US" sz="1100" b="0" i="0" u="none" strike="noStrike" dirty="0" smtClean="0">
                        <a:solidFill>
                          <a:srgbClr val="FF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mn-lt"/>
                        </a:rPr>
                        <a:t>  </a:t>
                      </a:r>
                      <a:r>
                        <a:rPr lang="en-US" sz="1100" b="0" i="0" u="none" strike="noStrike" dirty="0" smtClean="0">
                          <a:solidFill>
                            <a:srgbClr val="FF0000"/>
                          </a:solidFill>
                          <a:latin typeface="+mn-lt"/>
                        </a:rPr>
                        <a:t>CAT 6</a:t>
                      </a:r>
                      <a:endParaRPr lang="en-US" sz="1100" b="0" i="0" u="none" strike="noStrike" dirty="0">
                        <a:solidFill>
                          <a:srgbClr val="FF0000"/>
                        </a:solidFill>
                        <a:latin typeface="+mn-lt"/>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FF0000"/>
                        </a:solidFill>
                        <a:latin typeface="+mn-lt"/>
                      </a:endParaRPr>
                    </a:p>
                  </a:txBody>
                  <a:tcPr marL="9525" marR="9525" marT="9525" marB="0" anchor="b">
                    <a:noFill/>
                  </a:tcPr>
                </a:tc>
                <a:tc>
                  <a:txBody>
                    <a:bodyPr/>
                    <a:lstStyle/>
                    <a:p>
                      <a:pPr algn="l" fontAlgn="b"/>
                      <a:r>
                        <a:rPr lang="en-US" sz="1100" b="0" i="0" u="none" strike="noStrike" dirty="0" smtClean="0">
                          <a:solidFill>
                            <a:srgbClr val="FF0000"/>
                          </a:solidFill>
                          <a:latin typeface="+mn-lt"/>
                        </a:rPr>
                        <a:t>  </a:t>
                      </a:r>
                      <a:endParaRPr lang="en-US" sz="1100" b="0" i="0" u="none" strike="noStrike" dirty="0">
                        <a:solidFill>
                          <a:srgbClr val="FF0000"/>
                        </a:solidFill>
                        <a:latin typeface="+mn-lt"/>
                      </a:endParaRPr>
                    </a:p>
                  </a:txBody>
                  <a:tcPr marL="9525" marR="9525" marT="9525" marB="0" anchor="b"/>
                </a:tc>
              </a:tr>
            </a:tbl>
          </a:graphicData>
        </a:graphic>
      </p:graphicFrame>
      <p:graphicFrame>
        <p:nvGraphicFramePr>
          <p:cNvPr id="28" name="Table 27"/>
          <p:cNvGraphicFramePr>
            <a:graphicFrameLocks noGrp="1"/>
          </p:cNvGraphicFramePr>
          <p:nvPr/>
        </p:nvGraphicFramePr>
        <p:xfrm>
          <a:off x="5943600" y="3733006"/>
          <a:ext cx="1600200" cy="762000"/>
        </p:xfrm>
        <a:graphic>
          <a:graphicData uri="http://schemas.openxmlformats.org/drawingml/2006/table">
            <a:tbl>
              <a:tblPr>
                <a:tableStyleId>{3C2FFA5D-87B4-456A-9821-1D502468CF0F}</a:tableStyleId>
              </a:tblPr>
              <a:tblGrid>
                <a:gridCol w="927543"/>
                <a:gridCol w="672657"/>
              </a:tblGrid>
              <a:tr h="190500">
                <a:tc>
                  <a:txBody>
                    <a:bodyPr/>
                    <a:lstStyle/>
                    <a:p>
                      <a:pPr algn="l" fontAlgn="b"/>
                      <a:r>
                        <a:rPr lang="en-US" sz="1100" b="0" i="0" u="none" strike="noStrike" dirty="0" smtClean="0">
                          <a:solidFill>
                            <a:schemeClr val="dk1"/>
                          </a:solidFill>
                          <a:latin typeface="+mn-lt"/>
                        </a:rPr>
                        <a:t>OCD</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OCD code</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7030A0"/>
                          </a:solidFill>
                        </a:rPr>
                        <a:t>AHS Lab CAT</a:t>
                      </a:r>
                      <a:endParaRPr lang="en-US" sz="1100" b="0" i="0" u="none" strike="noStrike" dirty="0" smtClean="0">
                        <a:solidFill>
                          <a:srgbClr val="7030A0"/>
                        </a:solidFill>
                        <a:latin typeface="+mn-lt"/>
                      </a:endParaRPr>
                    </a:p>
                  </a:txBody>
                  <a:tcPr marL="9525" marR="9525" marT="9525" marB="0" anchor="b"/>
                </a:tc>
                <a:tc>
                  <a:txBody>
                    <a:bodyPr/>
                    <a:lstStyle/>
                    <a:p>
                      <a:pPr algn="l" fontAlgn="b"/>
                      <a:r>
                        <a:rPr lang="en-US" sz="1100" b="0" i="0" u="none" strike="noStrike" dirty="0" smtClean="0">
                          <a:solidFill>
                            <a:srgbClr val="7030A0"/>
                          </a:solidFill>
                          <a:latin typeface="Calibri"/>
                        </a:rPr>
                        <a:t>  CAT 1</a:t>
                      </a:r>
                      <a:endParaRPr lang="en-US" sz="1100" b="0" i="0" u="none" strike="noStrike" dirty="0">
                        <a:solidFill>
                          <a:srgbClr val="7030A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Lab CAT A</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mn-lt"/>
                        </a:rPr>
                        <a:t>  CAT A</a:t>
                      </a:r>
                      <a:endParaRPr lang="en-US" sz="1100" b="0" i="0" u="none" strike="noStrike" dirty="0">
                        <a:solidFill>
                          <a:srgbClr val="000000"/>
                        </a:solidFill>
                        <a:latin typeface="+mn-lt"/>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mn-lt"/>
                        </a:rPr>
                        <a:t> </a:t>
                      </a:r>
                      <a:endParaRPr lang="en-US" sz="1100" b="0" i="0" u="none" strike="noStrike" dirty="0">
                        <a:solidFill>
                          <a:srgbClr val="000000"/>
                        </a:solidFill>
                        <a:latin typeface="+mn-lt"/>
                      </a:endParaRPr>
                    </a:p>
                  </a:txBody>
                  <a:tcPr marL="9525" marR="9525" marT="9525" marB="0" anchor="b"/>
                </a:tc>
              </a:tr>
            </a:tbl>
          </a:graphicData>
        </a:graphic>
      </p:graphicFrame>
      <p:cxnSp>
        <p:nvCxnSpPr>
          <p:cNvPr id="36" name="Straight Arrow Connector 35"/>
          <p:cNvCxnSpPr/>
          <p:nvPr/>
        </p:nvCxnSpPr>
        <p:spPr>
          <a:xfrm rot="16200000" flipH="1">
            <a:off x="5410200" y="2667000"/>
            <a:ext cx="1524000" cy="12192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381000" y="5105400"/>
            <a:ext cx="8229600" cy="923330"/>
          </a:xfrm>
          <a:prstGeom prst="rect">
            <a:avLst/>
          </a:prstGeom>
        </p:spPr>
        <p:txBody>
          <a:bodyPr wrap="square">
            <a:spAutoFit/>
          </a:bodyPr>
          <a:lstStyle/>
          <a:p>
            <a:r>
              <a:rPr lang="en-US" dirty="0" smtClean="0"/>
              <a:t>For each of the Custom HMP items in the report, determine if an equivalent Orderable Item exists.  In this example, OID Lab CAT A corresponds to the HMP </a:t>
            </a:r>
            <a:r>
              <a:rPr lang="en-US" dirty="0" err="1" smtClean="0"/>
              <a:t>Cust</a:t>
            </a:r>
            <a:r>
              <a:rPr lang="en-US" dirty="0" smtClean="0"/>
              <a:t> Lab CAT A, but HMP </a:t>
            </a:r>
            <a:r>
              <a:rPr lang="en-US" dirty="0" err="1" smtClean="0"/>
              <a:t>Cust</a:t>
            </a:r>
            <a:r>
              <a:rPr lang="en-US" dirty="0" smtClean="0"/>
              <a:t> Lab CAT B has no corresponding OID item.</a:t>
            </a:r>
            <a:endParaRPr lang="en-US" dirty="0"/>
          </a:p>
        </p:txBody>
      </p:sp>
      <p:sp>
        <p:nvSpPr>
          <p:cNvPr id="16" name="Rectangle 15"/>
          <p:cNvSpPr/>
          <p:nvPr/>
        </p:nvSpPr>
        <p:spPr>
          <a:xfrm>
            <a:off x="7010400" y="2743200"/>
            <a:ext cx="1905000" cy="304800"/>
          </a:xfrm>
          <a:prstGeom prst="rect">
            <a:avLst/>
          </a:prstGeom>
          <a:solidFill>
            <a:schemeClr val="accent1">
              <a:alpha val="13000"/>
            </a:schemeClr>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7" name="Table 16"/>
          <p:cNvGraphicFramePr>
            <a:graphicFrameLocks noGrp="1"/>
          </p:cNvGraphicFramePr>
          <p:nvPr/>
        </p:nvGraphicFramePr>
        <p:xfrm>
          <a:off x="5791200" y="838200"/>
          <a:ext cx="1930400" cy="762000"/>
        </p:xfrm>
        <a:graphic>
          <a:graphicData uri="http://schemas.openxmlformats.org/drawingml/2006/table">
            <a:tbl>
              <a:tblPr>
                <a:tableStyleId>{69C7853C-536D-4A76-A0AE-DD22124D55A5}</a:tableStyleId>
              </a:tblPr>
              <a:tblGrid>
                <a:gridCol w="965200"/>
                <a:gridCol w="965200"/>
              </a:tblGrid>
              <a:tr h="190500">
                <a:tc>
                  <a:txBody>
                    <a:bodyPr/>
                    <a:lstStyle/>
                    <a:p>
                      <a:pPr algn="l" fontAlgn="b"/>
                      <a:r>
                        <a:rPr lang="en-US" sz="1100" b="0" i="0" u="none" strike="noStrike" dirty="0" smtClean="0">
                          <a:solidFill>
                            <a:srgbClr val="000000"/>
                          </a:solidFill>
                          <a:latin typeface="Calibri"/>
                        </a:rPr>
                        <a:t>Display Name</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 Data</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 </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chemeClr val="tx1"/>
                          </a:solidFill>
                          <a:latin typeface="Calibri"/>
                        </a:rPr>
                        <a:t>  </a:t>
                      </a:r>
                      <a:endParaRPr lang="en-US" sz="1100" b="0" i="0" u="none" strike="noStrike" dirty="0">
                        <a:solidFill>
                          <a:schemeClr val="tx1"/>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FF0000"/>
                        </a:solidFill>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FF0000"/>
                        </a:solidFill>
                        <a:latin typeface="+mn-lt"/>
                      </a:endParaRPr>
                    </a:p>
                  </a:txBody>
                  <a:tcPr marL="9525" marR="9525" marT="9525" marB="0" anchor="b"/>
                </a:tc>
              </a:tr>
              <a:tr h="190500">
                <a:tc>
                  <a:txBody>
                    <a:bodyPr/>
                    <a:lstStyle/>
                    <a:p>
                      <a:pPr algn="l" fontAlgn="b"/>
                      <a:endParaRPr lang="en-US" sz="1100" b="0" i="0" u="none" strike="noStrike" dirty="0">
                        <a:solidFill>
                          <a:srgbClr val="000000"/>
                        </a:solidFill>
                        <a:latin typeface="Calibri"/>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FF0000"/>
                        </a:solidFill>
                        <a:latin typeface="+mn-lt"/>
                      </a:endParaRPr>
                    </a:p>
                  </a:txBody>
                  <a:tcPr marL="9525" marR="9525" marT="9525" marB="0" anchor="b"/>
                </a:tc>
              </a:tr>
            </a:tbl>
          </a:graphicData>
        </a:graphic>
      </p:graphicFrame>
      <p:graphicFrame>
        <p:nvGraphicFramePr>
          <p:cNvPr id="19" name="Table 18"/>
          <p:cNvGraphicFramePr>
            <a:graphicFrameLocks noGrp="1"/>
          </p:cNvGraphicFramePr>
          <p:nvPr/>
        </p:nvGraphicFramePr>
        <p:xfrm>
          <a:off x="1371600" y="838200"/>
          <a:ext cx="1930400" cy="762000"/>
        </p:xfrm>
        <a:graphic>
          <a:graphicData uri="http://schemas.openxmlformats.org/drawingml/2006/table">
            <a:tbl>
              <a:tblPr>
                <a:tableStyleId>{69C7853C-536D-4A76-A0AE-DD22124D55A5}</a:tableStyleId>
              </a:tblPr>
              <a:tblGrid>
                <a:gridCol w="965200"/>
                <a:gridCol w="965200"/>
              </a:tblGrid>
              <a:tr h="190500">
                <a:tc>
                  <a:txBody>
                    <a:bodyPr/>
                    <a:lstStyle/>
                    <a:p>
                      <a:pPr algn="l" fontAlgn="b"/>
                      <a:r>
                        <a:rPr lang="en-US" sz="1100" b="0" i="0" u="none" strike="noStrike" dirty="0" smtClean="0">
                          <a:solidFill>
                            <a:srgbClr val="000000"/>
                          </a:solidFill>
                          <a:latin typeface="Calibri"/>
                        </a:rPr>
                        <a:t>Display Name</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 Data</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AHS Lab CAT</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chemeClr val="tx1"/>
                          </a:solidFill>
                          <a:latin typeface="Calibri"/>
                        </a:rPr>
                        <a:t>  11/06/09</a:t>
                      </a:r>
                      <a:endParaRPr lang="en-US" sz="1100" b="0" i="0" u="none" strike="noStrike" dirty="0">
                        <a:solidFill>
                          <a:schemeClr val="tx1"/>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AHS Lab CAT</a:t>
                      </a:r>
                      <a:endParaRPr lang="en-US" sz="1100" b="0" i="0" u="none" strike="noStrike" dirty="0" smtClean="0">
                        <a:solidFill>
                          <a:srgbClr val="000000"/>
                        </a:solidFill>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latin typeface="+mn-lt"/>
                        </a:rPr>
                        <a:t>  02/24/09</a:t>
                      </a: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Cust Lab CAT </a:t>
                      </a:r>
                      <a:endParaRPr lang="en-US" sz="1100" b="0" i="0" u="none" strike="noStrike" dirty="0" smtClean="0">
                        <a:solidFill>
                          <a:srgbClr val="000000"/>
                        </a:solidFill>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latin typeface="+mn-lt"/>
                        </a:rPr>
                        <a:t>  06/07/09</a:t>
                      </a:r>
                    </a:p>
                  </a:txBody>
                  <a:tcPr marL="9525" marR="9525" marT="9525" marB="0" anchor="b"/>
                </a:tc>
              </a:tr>
            </a:tbl>
          </a:graphicData>
        </a:graphic>
      </p:graphicFrame>
      <p:sp>
        <p:nvSpPr>
          <p:cNvPr id="21" name="TextBox 20"/>
          <p:cNvSpPr txBox="1"/>
          <p:nvPr/>
        </p:nvSpPr>
        <p:spPr>
          <a:xfrm>
            <a:off x="1574800" y="304800"/>
            <a:ext cx="1524000" cy="381000"/>
          </a:xfrm>
          <a:prstGeom prst="rect">
            <a:avLst/>
          </a:prstGeom>
          <a:noFill/>
        </p:spPr>
        <p:txBody>
          <a:bodyPr wrap="square" rtlCol="0">
            <a:spAutoFit/>
          </a:bodyPr>
          <a:lstStyle/>
          <a:p>
            <a:pPr algn="ctr"/>
            <a:r>
              <a:rPr lang="en-US" b="1" dirty="0" smtClean="0">
                <a:solidFill>
                  <a:schemeClr val="bg1">
                    <a:lumMod val="50000"/>
                  </a:schemeClr>
                </a:solidFill>
              </a:rPr>
              <a:t>V10</a:t>
            </a:r>
            <a:endParaRPr lang="en-US" b="1" dirty="0">
              <a:solidFill>
                <a:schemeClr val="bg1">
                  <a:lumMod val="50000"/>
                </a:schemeClr>
              </a:solidFill>
            </a:endParaRPr>
          </a:p>
        </p:txBody>
      </p:sp>
      <p:sp>
        <p:nvSpPr>
          <p:cNvPr id="24" name="TextBox 23"/>
          <p:cNvSpPr txBox="1"/>
          <p:nvPr/>
        </p:nvSpPr>
        <p:spPr>
          <a:xfrm>
            <a:off x="6019800" y="304800"/>
            <a:ext cx="1524000" cy="381000"/>
          </a:xfrm>
          <a:prstGeom prst="rect">
            <a:avLst/>
          </a:prstGeom>
          <a:noFill/>
        </p:spPr>
        <p:txBody>
          <a:bodyPr wrap="square" rtlCol="0">
            <a:spAutoFit/>
          </a:bodyPr>
          <a:lstStyle/>
          <a:p>
            <a:pPr algn="ctr"/>
            <a:r>
              <a:rPr lang="en-US" b="1" dirty="0" smtClean="0">
                <a:solidFill>
                  <a:schemeClr val="bg1">
                    <a:lumMod val="50000"/>
                  </a:schemeClr>
                </a:solidFill>
              </a:rPr>
              <a:t>V11</a:t>
            </a:r>
            <a:endParaRPr lang="en-US" b="1" dirty="0">
              <a:solidFill>
                <a:schemeClr val="bg1">
                  <a:lumMod val="50000"/>
                </a:schemeClr>
              </a:solidFill>
            </a:endParaRPr>
          </a:p>
        </p:txBody>
      </p:sp>
      <p:cxnSp>
        <p:nvCxnSpPr>
          <p:cNvPr id="30" name="Straight Connector 29"/>
          <p:cNvCxnSpPr/>
          <p:nvPr/>
        </p:nvCxnSpPr>
        <p:spPr>
          <a:xfrm rot="5400000">
            <a:off x="2286537" y="2705100"/>
            <a:ext cx="4495800" cy="158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Table 22"/>
          <p:cNvGraphicFramePr>
            <a:graphicFrameLocks noGrp="1"/>
          </p:cNvGraphicFramePr>
          <p:nvPr/>
        </p:nvGraphicFramePr>
        <p:xfrm>
          <a:off x="304800" y="2209800"/>
          <a:ext cx="1600200" cy="762000"/>
        </p:xfrm>
        <a:graphic>
          <a:graphicData uri="http://schemas.openxmlformats.org/drawingml/2006/table">
            <a:tbl>
              <a:tblPr>
                <a:tableStyleId>{3C2FFA5D-87B4-456A-9821-1D502468CF0F}</a:tableStyleId>
              </a:tblPr>
              <a:tblGrid>
                <a:gridCol w="927543"/>
                <a:gridCol w="672657"/>
              </a:tblGrid>
              <a:tr h="190500">
                <a:tc>
                  <a:txBody>
                    <a:bodyPr/>
                    <a:lstStyle/>
                    <a:p>
                      <a:pPr algn="l" fontAlgn="b"/>
                      <a:r>
                        <a:rPr lang="en-US" sz="1100" u="none" strike="noStrike" dirty="0" smtClean="0"/>
                        <a:t>HMP</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HMP code</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AHS Lab CAT</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Calibri"/>
                        </a:rPr>
                        <a:t>  CAT 1</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FF0000"/>
                          </a:solidFill>
                        </a:rPr>
                        <a:t>Cust Lab CAT A</a:t>
                      </a:r>
                      <a:endParaRPr lang="en-US" sz="1100" b="0" i="0" u="none" strike="noStrike" dirty="0" smtClean="0">
                        <a:solidFill>
                          <a:srgbClr val="FF0000"/>
                        </a:solidFill>
                        <a:latin typeface="+mn-lt"/>
                      </a:endParaRPr>
                    </a:p>
                  </a:txBody>
                  <a:tcPr marL="9525" marR="9525" marT="9525" marB="0" anchor="b"/>
                </a:tc>
                <a:tc>
                  <a:txBody>
                    <a:bodyPr/>
                    <a:lstStyle/>
                    <a:p>
                      <a:pPr algn="l" fontAlgn="b"/>
                      <a:r>
                        <a:rPr lang="en-US" sz="1100" b="0" i="0" u="none" strike="noStrike" dirty="0" smtClean="0">
                          <a:solidFill>
                            <a:srgbClr val="FF0000"/>
                          </a:solidFill>
                          <a:latin typeface="+mn-lt"/>
                        </a:rPr>
                        <a:t>  CAT 2</a:t>
                      </a:r>
                      <a:endParaRPr lang="en-US" sz="1100" b="0" i="0" u="none" strike="noStrike" dirty="0">
                        <a:solidFill>
                          <a:srgbClr val="FF0000"/>
                        </a:solidFill>
                        <a:latin typeface="+mn-lt"/>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FF0000"/>
                          </a:solidFill>
                        </a:rPr>
                        <a:t>Cust Lab CAT B</a:t>
                      </a:r>
                      <a:endParaRPr lang="en-US" sz="1100" b="0" i="0" u="none" strike="noStrike" dirty="0" smtClean="0">
                        <a:solidFill>
                          <a:srgbClr val="FF0000"/>
                        </a:solidFill>
                        <a:latin typeface="+mn-lt"/>
                      </a:endParaRPr>
                    </a:p>
                  </a:txBody>
                  <a:tcPr marL="9525" marR="9525" marT="9525" marB="0" anchor="b"/>
                </a:tc>
                <a:tc>
                  <a:txBody>
                    <a:bodyPr/>
                    <a:lstStyle/>
                    <a:p>
                      <a:pPr algn="l" fontAlgn="b"/>
                      <a:r>
                        <a:rPr lang="en-US" sz="1100" b="0" i="0" u="none" strike="noStrike" dirty="0" smtClean="0">
                          <a:solidFill>
                            <a:srgbClr val="FF0000"/>
                          </a:solidFill>
                          <a:latin typeface="+mn-lt"/>
                        </a:rPr>
                        <a:t>  CAT 3</a:t>
                      </a:r>
                      <a:endParaRPr lang="en-US" sz="1100" b="0" i="0" u="none" strike="noStrike" dirty="0">
                        <a:solidFill>
                          <a:srgbClr val="FF0000"/>
                        </a:solidFill>
                        <a:latin typeface="+mn-lt"/>
                      </a:endParaRPr>
                    </a:p>
                  </a:txBody>
                  <a:tcPr marL="9525" marR="9525" marT="9525" marB="0" anchor="b"/>
                </a:tc>
              </a:tr>
            </a:tbl>
          </a:graphicData>
        </a:graphic>
      </p:graphicFrame>
      <p:cxnSp>
        <p:nvCxnSpPr>
          <p:cNvPr id="15" name="Straight Arrow Connector 14"/>
          <p:cNvCxnSpPr/>
          <p:nvPr/>
        </p:nvCxnSpPr>
        <p:spPr>
          <a:xfrm rot="5400000" flipH="1" flipV="1">
            <a:off x="1485900" y="1866900"/>
            <a:ext cx="3802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18" name="Table 17"/>
          <p:cNvGraphicFramePr>
            <a:graphicFrameLocks noGrp="1"/>
          </p:cNvGraphicFramePr>
          <p:nvPr/>
        </p:nvGraphicFramePr>
        <p:xfrm>
          <a:off x="2743200" y="2209800"/>
          <a:ext cx="1600200" cy="762000"/>
        </p:xfrm>
        <a:graphic>
          <a:graphicData uri="http://schemas.openxmlformats.org/drawingml/2006/table">
            <a:tbl>
              <a:tblPr>
                <a:tableStyleId>{3C2FFA5D-87B4-456A-9821-1D502468CF0F}</a:tableStyleId>
              </a:tblPr>
              <a:tblGrid>
                <a:gridCol w="927543"/>
                <a:gridCol w="672657"/>
              </a:tblGrid>
              <a:tr h="190500">
                <a:tc>
                  <a:txBody>
                    <a:bodyPr/>
                    <a:lstStyle/>
                    <a:p>
                      <a:pPr algn="l" fontAlgn="b"/>
                      <a:r>
                        <a:rPr lang="en-US" sz="1100" b="0" i="0" u="none" strike="noStrike" dirty="0" smtClean="0">
                          <a:solidFill>
                            <a:schemeClr val="dk1"/>
                          </a:solidFill>
                          <a:latin typeface="+mn-lt"/>
                        </a:rPr>
                        <a:t>OID</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OID code</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 Lab CAT</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Calibri"/>
                        </a:rPr>
                        <a:t>  CAT</a:t>
                      </a:r>
                      <a:r>
                        <a:rPr lang="en-US" sz="1100" b="0" i="0" u="none" strike="noStrike" baseline="0" dirty="0" smtClean="0">
                          <a:solidFill>
                            <a:srgbClr val="000000"/>
                          </a:solidFill>
                          <a:latin typeface="Calibri"/>
                        </a:rPr>
                        <a:t> 5</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 Lab CAT A</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mn-lt"/>
                        </a:rPr>
                        <a:t>  CAT 6</a:t>
                      </a:r>
                      <a:endParaRPr lang="en-US" sz="1100" b="0" i="0" u="none" strike="noStrike" dirty="0">
                        <a:solidFill>
                          <a:srgbClr val="000000"/>
                        </a:solidFill>
                        <a:latin typeface="+mn-lt"/>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mn-lt"/>
                        </a:rPr>
                        <a:t>  </a:t>
                      </a:r>
                      <a:endParaRPr lang="en-US" sz="1100" b="0" i="0" u="none" strike="noStrike" dirty="0">
                        <a:solidFill>
                          <a:srgbClr val="000000"/>
                        </a:solidFill>
                        <a:latin typeface="+mn-lt"/>
                      </a:endParaRPr>
                    </a:p>
                  </a:txBody>
                  <a:tcPr marL="9525" marR="9525" marT="9525" marB="0" anchor="b"/>
                </a:tc>
              </a:tr>
            </a:tbl>
          </a:graphicData>
        </a:graphic>
      </p:graphicFrame>
      <p:graphicFrame>
        <p:nvGraphicFramePr>
          <p:cNvPr id="22" name="Table 21"/>
          <p:cNvGraphicFramePr>
            <a:graphicFrameLocks noGrp="1"/>
          </p:cNvGraphicFramePr>
          <p:nvPr/>
        </p:nvGraphicFramePr>
        <p:xfrm>
          <a:off x="4724400" y="2209006"/>
          <a:ext cx="1600200" cy="762000"/>
        </p:xfrm>
        <a:graphic>
          <a:graphicData uri="http://schemas.openxmlformats.org/drawingml/2006/table">
            <a:tbl>
              <a:tblPr>
                <a:tableStyleId>{3C2FFA5D-87B4-456A-9821-1D502468CF0F}</a:tableStyleId>
              </a:tblPr>
              <a:tblGrid>
                <a:gridCol w="927543"/>
                <a:gridCol w="672657"/>
              </a:tblGrid>
              <a:tr h="190500">
                <a:tc>
                  <a:txBody>
                    <a:bodyPr/>
                    <a:lstStyle/>
                    <a:p>
                      <a:pPr algn="l" fontAlgn="b"/>
                      <a:r>
                        <a:rPr lang="en-US" sz="1100" u="none" strike="noStrike" dirty="0" smtClean="0"/>
                        <a:t>HMP</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HMP code</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7030A0"/>
                          </a:solidFill>
                        </a:rPr>
                        <a:t>AHS Lab CAT</a:t>
                      </a:r>
                      <a:endParaRPr lang="en-US" sz="1100" b="0" i="0" u="none" strike="noStrike" dirty="0" smtClean="0">
                        <a:solidFill>
                          <a:srgbClr val="7030A0"/>
                        </a:solidFill>
                        <a:latin typeface="+mn-lt"/>
                      </a:endParaRPr>
                    </a:p>
                  </a:txBody>
                  <a:tcPr marL="9525" marR="9525" marT="9525" marB="0" anchor="b"/>
                </a:tc>
                <a:tc>
                  <a:txBody>
                    <a:bodyPr/>
                    <a:lstStyle/>
                    <a:p>
                      <a:pPr algn="l" fontAlgn="b"/>
                      <a:r>
                        <a:rPr lang="en-US" sz="1100" b="0" i="0" u="none" strike="noStrike" dirty="0" smtClean="0">
                          <a:solidFill>
                            <a:srgbClr val="7030A0"/>
                          </a:solidFill>
                          <a:latin typeface="Calibri"/>
                        </a:rPr>
                        <a:t>  CAT 1</a:t>
                      </a:r>
                      <a:endParaRPr lang="en-US" sz="1100" b="0" i="0" u="none" strike="noStrike" dirty="0">
                        <a:solidFill>
                          <a:srgbClr val="7030A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chemeClr val="tx1"/>
                          </a:solidFill>
                        </a:rPr>
                        <a:t>Cust Lab CAT A</a:t>
                      </a:r>
                      <a:endParaRPr lang="en-US" sz="1100" b="0" i="0" u="none" strike="noStrike" dirty="0" smtClean="0">
                        <a:solidFill>
                          <a:schemeClr val="tx1"/>
                        </a:solidFill>
                        <a:latin typeface="+mn-lt"/>
                      </a:endParaRPr>
                    </a:p>
                  </a:txBody>
                  <a:tcPr marL="9525" marR="9525" marT="9525" marB="0" anchor="b"/>
                </a:tc>
                <a:tc>
                  <a:txBody>
                    <a:bodyPr/>
                    <a:lstStyle/>
                    <a:p>
                      <a:pPr algn="l" fontAlgn="b"/>
                      <a:r>
                        <a:rPr lang="en-US" sz="1100" b="0" i="0" u="none" strike="noStrike" dirty="0" smtClean="0">
                          <a:solidFill>
                            <a:schemeClr val="tx1"/>
                          </a:solidFill>
                          <a:latin typeface="+mn-lt"/>
                        </a:rPr>
                        <a:t>  CAT 2</a:t>
                      </a:r>
                      <a:endParaRPr lang="en-US" sz="1100" b="0" i="0" u="none" strike="noStrike" dirty="0">
                        <a:solidFill>
                          <a:schemeClr val="tx1"/>
                        </a:solidFill>
                        <a:latin typeface="+mn-lt"/>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FF0000"/>
                          </a:solidFill>
                        </a:rPr>
                        <a:t>Cust Lab CAT B</a:t>
                      </a:r>
                      <a:endParaRPr lang="en-US" sz="1100" b="0" i="0" u="none" strike="noStrike" dirty="0" smtClean="0">
                        <a:solidFill>
                          <a:srgbClr val="FF0000"/>
                        </a:solidFill>
                        <a:latin typeface="+mn-lt"/>
                      </a:endParaRPr>
                    </a:p>
                  </a:txBody>
                  <a:tcPr marL="9525" marR="9525" marT="9525" marB="0" anchor="b"/>
                </a:tc>
                <a:tc>
                  <a:txBody>
                    <a:bodyPr/>
                    <a:lstStyle/>
                    <a:p>
                      <a:pPr algn="l" fontAlgn="b"/>
                      <a:r>
                        <a:rPr lang="en-US" sz="1100" b="0" i="0" u="none" strike="noStrike" dirty="0" smtClean="0">
                          <a:solidFill>
                            <a:srgbClr val="FF0000"/>
                          </a:solidFill>
                          <a:latin typeface="+mn-lt"/>
                        </a:rPr>
                        <a:t>  CAT 3</a:t>
                      </a:r>
                      <a:endParaRPr lang="en-US" sz="1100" b="0" i="0" u="none" strike="noStrike" dirty="0">
                        <a:solidFill>
                          <a:srgbClr val="FF0000"/>
                        </a:solidFill>
                        <a:latin typeface="+mn-lt"/>
                      </a:endParaRPr>
                    </a:p>
                  </a:txBody>
                  <a:tcPr marL="9525" marR="9525" marT="9525" marB="0" anchor="b"/>
                </a:tc>
              </a:tr>
            </a:tbl>
          </a:graphicData>
        </a:graphic>
      </p:graphicFrame>
      <p:cxnSp>
        <p:nvCxnSpPr>
          <p:cNvPr id="25" name="Straight Arrow Connector 24"/>
          <p:cNvCxnSpPr/>
          <p:nvPr/>
        </p:nvCxnSpPr>
        <p:spPr>
          <a:xfrm rot="5400000" flipH="1" flipV="1">
            <a:off x="7200900" y="1866106"/>
            <a:ext cx="3802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26" name="Table 25"/>
          <p:cNvGraphicFramePr>
            <a:graphicFrameLocks noGrp="1"/>
          </p:cNvGraphicFramePr>
          <p:nvPr/>
        </p:nvGraphicFramePr>
        <p:xfrm>
          <a:off x="7162800" y="2209006"/>
          <a:ext cx="1600200" cy="762000"/>
        </p:xfrm>
        <a:graphic>
          <a:graphicData uri="http://schemas.openxmlformats.org/drawingml/2006/table">
            <a:tbl>
              <a:tblPr>
                <a:tableStyleId>{3C2FFA5D-87B4-456A-9821-1D502468CF0F}</a:tableStyleId>
              </a:tblPr>
              <a:tblGrid>
                <a:gridCol w="927543"/>
                <a:gridCol w="672657"/>
              </a:tblGrid>
              <a:tr h="190500">
                <a:tc>
                  <a:txBody>
                    <a:bodyPr/>
                    <a:lstStyle/>
                    <a:p>
                      <a:pPr algn="l" fontAlgn="b"/>
                      <a:r>
                        <a:rPr lang="en-US" sz="1100" b="0" i="0" u="none" strike="noStrike" dirty="0" smtClean="0">
                          <a:solidFill>
                            <a:schemeClr val="dk1"/>
                          </a:solidFill>
                          <a:latin typeface="+mn-lt"/>
                        </a:rPr>
                        <a:t>OID</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OID code</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 Lab CAT</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Calibri"/>
                        </a:rPr>
                        <a:t>  CAT</a:t>
                      </a:r>
                      <a:r>
                        <a:rPr lang="en-US" sz="1100" b="0" i="0" u="none" strike="noStrike" baseline="0" dirty="0" smtClean="0">
                          <a:solidFill>
                            <a:srgbClr val="000000"/>
                          </a:solidFill>
                          <a:latin typeface="Calibri"/>
                        </a:rPr>
                        <a:t> 5</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baseline="0" dirty="0" smtClean="0">
                          <a:solidFill>
                            <a:schemeClr val="tx1"/>
                          </a:solidFill>
                        </a:rPr>
                        <a:t> </a:t>
                      </a:r>
                      <a:r>
                        <a:rPr lang="en-US" sz="1100" u="none" strike="noStrike" dirty="0" smtClean="0">
                          <a:solidFill>
                            <a:schemeClr val="tx1"/>
                          </a:solidFill>
                        </a:rPr>
                        <a:t>Lab CAT A</a:t>
                      </a:r>
                      <a:endParaRPr lang="en-US" sz="1100" b="0" i="0" u="none" strike="noStrike" dirty="0" smtClean="0">
                        <a:solidFill>
                          <a:schemeClr val="tx1"/>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mn-lt"/>
                        </a:rPr>
                        <a:t>  CAT 6</a:t>
                      </a:r>
                      <a:endParaRPr lang="en-US" sz="1100" b="0" i="0" u="none" strike="noStrike" dirty="0">
                        <a:solidFill>
                          <a:srgbClr val="000000"/>
                        </a:solidFill>
                        <a:latin typeface="+mn-lt"/>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FF0000"/>
                          </a:solidFill>
                        </a:rPr>
                        <a:t>Cust Lab CAT B</a:t>
                      </a:r>
                      <a:endParaRPr lang="en-US" sz="1100" b="0" i="0" u="none" strike="noStrike" dirty="0" smtClean="0">
                        <a:solidFill>
                          <a:srgbClr val="FF0000"/>
                        </a:solidFill>
                        <a:latin typeface="+mn-lt"/>
                      </a:endParaRPr>
                    </a:p>
                  </a:txBody>
                  <a:tcPr marL="9525" marR="9525" marT="9525" marB="0" anchor="b">
                    <a:noFill/>
                  </a:tcPr>
                </a:tc>
                <a:tc>
                  <a:txBody>
                    <a:bodyPr/>
                    <a:lstStyle/>
                    <a:p>
                      <a:pPr algn="l" fontAlgn="b"/>
                      <a:r>
                        <a:rPr lang="en-US" sz="1100" b="0" i="0" u="none" strike="noStrike" dirty="0" smtClean="0">
                          <a:solidFill>
                            <a:srgbClr val="FF0000"/>
                          </a:solidFill>
                          <a:latin typeface="+mn-lt"/>
                        </a:rPr>
                        <a:t>  CAT 3</a:t>
                      </a:r>
                      <a:endParaRPr lang="en-US" sz="1100" b="0" i="0" u="none" strike="noStrike" dirty="0">
                        <a:solidFill>
                          <a:srgbClr val="FF0000"/>
                        </a:solidFill>
                        <a:latin typeface="+mn-lt"/>
                      </a:endParaRPr>
                    </a:p>
                  </a:txBody>
                  <a:tcPr marL="9525" marR="9525" marT="9525" marB="0" anchor="b"/>
                </a:tc>
              </a:tr>
            </a:tbl>
          </a:graphicData>
        </a:graphic>
      </p:graphicFrame>
      <p:graphicFrame>
        <p:nvGraphicFramePr>
          <p:cNvPr id="28" name="Table 27"/>
          <p:cNvGraphicFramePr>
            <a:graphicFrameLocks noGrp="1"/>
          </p:cNvGraphicFramePr>
          <p:nvPr/>
        </p:nvGraphicFramePr>
        <p:xfrm>
          <a:off x="5943600" y="3733006"/>
          <a:ext cx="1600200" cy="762000"/>
        </p:xfrm>
        <a:graphic>
          <a:graphicData uri="http://schemas.openxmlformats.org/drawingml/2006/table">
            <a:tbl>
              <a:tblPr>
                <a:tableStyleId>{3C2FFA5D-87B4-456A-9821-1D502468CF0F}</a:tableStyleId>
              </a:tblPr>
              <a:tblGrid>
                <a:gridCol w="927543"/>
                <a:gridCol w="672657"/>
              </a:tblGrid>
              <a:tr h="190500">
                <a:tc>
                  <a:txBody>
                    <a:bodyPr/>
                    <a:lstStyle/>
                    <a:p>
                      <a:pPr algn="l" fontAlgn="b"/>
                      <a:r>
                        <a:rPr lang="en-US" sz="1100" b="0" i="0" u="none" strike="noStrike" dirty="0" smtClean="0">
                          <a:solidFill>
                            <a:schemeClr val="dk1"/>
                          </a:solidFill>
                          <a:latin typeface="+mn-lt"/>
                        </a:rPr>
                        <a:t>OCD</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OCD code</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7030A0"/>
                          </a:solidFill>
                        </a:rPr>
                        <a:t>AHS Lab CAT</a:t>
                      </a:r>
                      <a:endParaRPr lang="en-US" sz="1100" b="0" i="0" u="none" strike="noStrike" dirty="0" smtClean="0">
                        <a:solidFill>
                          <a:srgbClr val="7030A0"/>
                        </a:solidFill>
                        <a:latin typeface="+mn-lt"/>
                      </a:endParaRPr>
                    </a:p>
                  </a:txBody>
                  <a:tcPr marL="9525" marR="9525" marT="9525" marB="0" anchor="b"/>
                </a:tc>
                <a:tc>
                  <a:txBody>
                    <a:bodyPr/>
                    <a:lstStyle/>
                    <a:p>
                      <a:pPr algn="l" fontAlgn="b"/>
                      <a:r>
                        <a:rPr lang="en-US" sz="1100" b="0" i="0" u="none" strike="noStrike" dirty="0" smtClean="0">
                          <a:solidFill>
                            <a:srgbClr val="7030A0"/>
                          </a:solidFill>
                          <a:latin typeface="Calibri"/>
                        </a:rPr>
                        <a:t>  CAT 1</a:t>
                      </a:r>
                      <a:endParaRPr lang="en-US" sz="1100" b="0" i="0" u="none" strike="noStrike" dirty="0">
                        <a:solidFill>
                          <a:srgbClr val="7030A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Lab CAT A</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mn-lt"/>
                        </a:rPr>
                        <a:t>  CAT A</a:t>
                      </a:r>
                      <a:endParaRPr lang="en-US" sz="1100" b="0" i="0" u="none" strike="noStrike" dirty="0">
                        <a:solidFill>
                          <a:srgbClr val="000000"/>
                        </a:solidFill>
                        <a:latin typeface="+mn-lt"/>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mn-lt"/>
                        </a:rPr>
                        <a:t>  </a:t>
                      </a:r>
                      <a:endParaRPr lang="en-US" sz="1100" b="0" i="0" u="none" strike="noStrike" dirty="0">
                        <a:solidFill>
                          <a:srgbClr val="000000"/>
                        </a:solidFill>
                        <a:latin typeface="+mn-lt"/>
                      </a:endParaRPr>
                    </a:p>
                  </a:txBody>
                  <a:tcPr marL="9525" marR="9525" marT="9525" marB="0" anchor="b"/>
                </a:tc>
              </a:tr>
            </a:tbl>
          </a:graphicData>
        </a:graphic>
      </p:graphicFrame>
      <p:cxnSp>
        <p:nvCxnSpPr>
          <p:cNvPr id="36" name="Straight Arrow Connector 35"/>
          <p:cNvCxnSpPr/>
          <p:nvPr/>
        </p:nvCxnSpPr>
        <p:spPr>
          <a:xfrm rot="16200000" flipH="1">
            <a:off x="5410200" y="2667000"/>
            <a:ext cx="1524000" cy="12192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381000" y="5105400"/>
            <a:ext cx="8229600" cy="923330"/>
          </a:xfrm>
          <a:prstGeom prst="rect">
            <a:avLst/>
          </a:prstGeom>
        </p:spPr>
        <p:txBody>
          <a:bodyPr wrap="square">
            <a:spAutoFit/>
          </a:bodyPr>
          <a:lstStyle/>
          <a:p>
            <a:r>
              <a:rPr lang="en-US" dirty="0" smtClean="0"/>
              <a:t>For each of the items that do not have a corresponding match in the OID dictionary, create a new OID entry. Use the same Code, Name and Mnemonic as the HMP item to keep things simple, if you can. </a:t>
            </a:r>
            <a:endParaRPr lang="en-US" dirty="0"/>
          </a:p>
        </p:txBody>
      </p:sp>
      <p:sp>
        <p:nvSpPr>
          <p:cNvPr id="16" name="Rectangle 15"/>
          <p:cNvSpPr/>
          <p:nvPr/>
        </p:nvSpPr>
        <p:spPr>
          <a:xfrm>
            <a:off x="7010400" y="2743200"/>
            <a:ext cx="1905000" cy="304800"/>
          </a:xfrm>
          <a:prstGeom prst="rect">
            <a:avLst/>
          </a:prstGeom>
          <a:solidFill>
            <a:schemeClr val="accent1">
              <a:alpha val="13000"/>
            </a:schemeClr>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7" name="Table 16"/>
          <p:cNvGraphicFramePr>
            <a:graphicFrameLocks noGrp="1"/>
          </p:cNvGraphicFramePr>
          <p:nvPr/>
        </p:nvGraphicFramePr>
        <p:xfrm>
          <a:off x="5791200" y="838200"/>
          <a:ext cx="1930400" cy="762000"/>
        </p:xfrm>
        <a:graphic>
          <a:graphicData uri="http://schemas.openxmlformats.org/drawingml/2006/table">
            <a:tbl>
              <a:tblPr>
                <a:tableStyleId>{69C7853C-536D-4A76-A0AE-DD22124D55A5}</a:tableStyleId>
              </a:tblPr>
              <a:tblGrid>
                <a:gridCol w="965200"/>
                <a:gridCol w="965200"/>
              </a:tblGrid>
              <a:tr h="190500">
                <a:tc>
                  <a:txBody>
                    <a:bodyPr/>
                    <a:lstStyle/>
                    <a:p>
                      <a:pPr algn="l" fontAlgn="b"/>
                      <a:r>
                        <a:rPr lang="en-US" sz="1100" b="0" i="0" u="none" strike="noStrike" dirty="0" smtClean="0">
                          <a:solidFill>
                            <a:srgbClr val="000000"/>
                          </a:solidFill>
                          <a:latin typeface="Calibri"/>
                        </a:rPr>
                        <a:t>Display Name</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 Data</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 </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chemeClr val="tx1"/>
                          </a:solidFill>
                          <a:latin typeface="Calibri"/>
                        </a:rPr>
                        <a:t>  </a:t>
                      </a:r>
                      <a:endParaRPr lang="en-US" sz="1100" b="0" i="0" u="none" strike="noStrike" dirty="0">
                        <a:solidFill>
                          <a:schemeClr val="tx1"/>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FF0000"/>
                        </a:solidFill>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FF0000"/>
                        </a:solidFill>
                        <a:latin typeface="+mn-lt"/>
                      </a:endParaRPr>
                    </a:p>
                  </a:txBody>
                  <a:tcPr marL="9525" marR="9525" marT="9525" marB="0" anchor="b"/>
                </a:tc>
              </a:tr>
              <a:tr h="190500">
                <a:tc>
                  <a:txBody>
                    <a:bodyPr/>
                    <a:lstStyle/>
                    <a:p>
                      <a:pPr algn="l" fontAlgn="b"/>
                      <a:endParaRPr lang="en-US" sz="1100" b="0" i="0" u="none" strike="noStrike" dirty="0">
                        <a:solidFill>
                          <a:srgbClr val="000000"/>
                        </a:solidFill>
                        <a:latin typeface="Calibri"/>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FF0000"/>
                        </a:solidFill>
                        <a:latin typeface="+mn-lt"/>
                      </a:endParaRPr>
                    </a:p>
                  </a:txBody>
                  <a:tcPr marL="9525" marR="9525" marT="9525" marB="0" anchor="b"/>
                </a:tc>
              </a:tr>
            </a:tbl>
          </a:graphicData>
        </a:graphic>
      </p:graphicFrame>
      <p:graphicFrame>
        <p:nvGraphicFramePr>
          <p:cNvPr id="19" name="Table 18"/>
          <p:cNvGraphicFramePr>
            <a:graphicFrameLocks noGrp="1"/>
          </p:cNvGraphicFramePr>
          <p:nvPr/>
        </p:nvGraphicFramePr>
        <p:xfrm>
          <a:off x="1371600" y="838200"/>
          <a:ext cx="1930400" cy="762000"/>
        </p:xfrm>
        <a:graphic>
          <a:graphicData uri="http://schemas.openxmlformats.org/drawingml/2006/table">
            <a:tbl>
              <a:tblPr>
                <a:tableStyleId>{69C7853C-536D-4A76-A0AE-DD22124D55A5}</a:tableStyleId>
              </a:tblPr>
              <a:tblGrid>
                <a:gridCol w="965200"/>
                <a:gridCol w="965200"/>
              </a:tblGrid>
              <a:tr h="190500">
                <a:tc>
                  <a:txBody>
                    <a:bodyPr/>
                    <a:lstStyle/>
                    <a:p>
                      <a:pPr algn="l" fontAlgn="b"/>
                      <a:r>
                        <a:rPr lang="en-US" sz="1100" b="0" i="0" u="none" strike="noStrike" dirty="0" smtClean="0">
                          <a:solidFill>
                            <a:srgbClr val="000000"/>
                          </a:solidFill>
                          <a:latin typeface="Calibri"/>
                        </a:rPr>
                        <a:t>Display Name</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 Data</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AHS Lab CAT</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chemeClr val="tx1"/>
                          </a:solidFill>
                          <a:latin typeface="Calibri"/>
                        </a:rPr>
                        <a:t>  11/06/09</a:t>
                      </a:r>
                      <a:endParaRPr lang="en-US" sz="1100" b="0" i="0" u="none" strike="noStrike" dirty="0">
                        <a:solidFill>
                          <a:schemeClr val="tx1"/>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AHS Lab CAT</a:t>
                      </a:r>
                      <a:endParaRPr lang="en-US" sz="1100" b="0" i="0" u="none" strike="noStrike" dirty="0" smtClean="0">
                        <a:solidFill>
                          <a:srgbClr val="000000"/>
                        </a:solidFill>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latin typeface="+mn-lt"/>
                        </a:rPr>
                        <a:t>  02/24/09</a:t>
                      </a: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Cust Lab CAT </a:t>
                      </a:r>
                      <a:endParaRPr lang="en-US" sz="1100" b="0" i="0" u="none" strike="noStrike" dirty="0" smtClean="0">
                        <a:solidFill>
                          <a:srgbClr val="000000"/>
                        </a:solidFill>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latin typeface="+mn-lt"/>
                        </a:rPr>
                        <a:t>  06/07/09</a:t>
                      </a:r>
                    </a:p>
                  </a:txBody>
                  <a:tcPr marL="9525" marR="9525" marT="9525" marB="0" anchor="b"/>
                </a:tc>
              </a:tr>
            </a:tbl>
          </a:graphicData>
        </a:graphic>
      </p:graphicFrame>
      <p:sp>
        <p:nvSpPr>
          <p:cNvPr id="21" name="TextBox 20"/>
          <p:cNvSpPr txBox="1"/>
          <p:nvPr/>
        </p:nvSpPr>
        <p:spPr>
          <a:xfrm>
            <a:off x="1574800" y="304800"/>
            <a:ext cx="1524000" cy="381000"/>
          </a:xfrm>
          <a:prstGeom prst="rect">
            <a:avLst/>
          </a:prstGeom>
          <a:noFill/>
        </p:spPr>
        <p:txBody>
          <a:bodyPr wrap="square" rtlCol="0">
            <a:spAutoFit/>
          </a:bodyPr>
          <a:lstStyle/>
          <a:p>
            <a:pPr algn="ctr"/>
            <a:r>
              <a:rPr lang="en-US" b="1" dirty="0" smtClean="0">
                <a:solidFill>
                  <a:schemeClr val="bg1">
                    <a:lumMod val="50000"/>
                  </a:schemeClr>
                </a:solidFill>
              </a:rPr>
              <a:t>V10</a:t>
            </a:r>
            <a:endParaRPr lang="en-US" b="1" dirty="0">
              <a:solidFill>
                <a:schemeClr val="bg1">
                  <a:lumMod val="50000"/>
                </a:schemeClr>
              </a:solidFill>
            </a:endParaRPr>
          </a:p>
        </p:txBody>
      </p:sp>
      <p:sp>
        <p:nvSpPr>
          <p:cNvPr id="24" name="TextBox 23"/>
          <p:cNvSpPr txBox="1"/>
          <p:nvPr/>
        </p:nvSpPr>
        <p:spPr>
          <a:xfrm>
            <a:off x="6019800" y="304800"/>
            <a:ext cx="1524000" cy="381000"/>
          </a:xfrm>
          <a:prstGeom prst="rect">
            <a:avLst/>
          </a:prstGeom>
          <a:noFill/>
        </p:spPr>
        <p:txBody>
          <a:bodyPr wrap="square" rtlCol="0">
            <a:spAutoFit/>
          </a:bodyPr>
          <a:lstStyle/>
          <a:p>
            <a:pPr algn="ctr"/>
            <a:r>
              <a:rPr lang="en-US" b="1" dirty="0" smtClean="0">
                <a:solidFill>
                  <a:schemeClr val="bg1">
                    <a:lumMod val="50000"/>
                  </a:schemeClr>
                </a:solidFill>
              </a:rPr>
              <a:t>V11</a:t>
            </a:r>
            <a:endParaRPr lang="en-US" b="1" dirty="0">
              <a:solidFill>
                <a:schemeClr val="bg1">
                  <a:lumMod val="50000"/>
                </a:schemeClr>
              </a:solidFill>
            </a:endParaRPr>
          </a:p>
        </p:txBody>
      </p:sp>
      <p:cxnSp>
        <p:nvCxnSpPr>
          <p:cNvPr id="30" name="Straight Connector 29"/>
          <p:cNvCxnSpPr/>
          <p:nvPr/>
        </p:nvCxnSpPr>
        <p:spPr>
          <a:xfrm rot="5400000">
            <a:off x="2286537" y="2705100"/>
            <a:ext cx="4495800" cy="158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Table 22"/>
          <p:cNvGraphicFramePr>
            <a:graphicFrameLocks noGrp="1"/>
          </p:cNvGraphicFramePr>
          <p:nvPr/>
        </p:nvGraphicFramePr>
        <p:xfrm>
          <a:off x="304800" y="2209800"/>
          <a:ext cx="1600200" cy="762000"/>
        </p:xfrm>
        <a:graphic>
          <a:graphicData uri="http://schemas.openxmlformats.org/drawingml/2006/table">
            <a:tbl>
              <a:tblPr>
                <a:tableStyleId>{3C2FFA5D-87B4-456A-9821-1D502468CF0F}</a:tableStyleId>
              </a:tblPr>
              <a:tblGrid>
                <a:gridCol w="927543"/>
                <a:gridCol w="672657"/>
              </a:tblGrid>
              <a:tr h="190500">
                <a:tc>
                  <a:txBody>
                    <a:bodyPr/>
                    <a:lstStyle/>
                    <a:p>
                      <a:pPr algn="l" fontAlgn="b"/>
                      <a:r>
                        <a:rPr lang="en-US" sz="1100" u="none" strike="noStrike" dirty="0" smtClean="0"/>
                        <a:t>HMP</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HMP code</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AHS Lab CAT</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Calibri"/>
                        </a:rPr>
                        <a:t>  CAT 1</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FF0000"/>
                          </a:solidFill>
                        </a:rPr>
                        <a:t>Cust Lab CAT A</a:t>
                      </a:r>
                      <a:endParaRPr lang="en-US" sz="1100" b="0" i="0" u="none" strike="noStrike" dirty="0" smtClean="0">
                        <a:solidFill>
                          <a:srgbClr val="FF0000"/>
                        </a:solidFill>
                        <a:latin typeface="+mn-lt"/>
                      </a:endParaRPr>
                    </a:p>
                  </a:txBody>
                  <a:tcPr marL="9525" marR="9525" marT="9525" marB="0" anchor="b"/>
                </a:tc>
                <a:tc>
                  <a:txBody>
                    <a:bodyPr/>
                    <a:lstStyle/>
                    <a:p>
                      <a:pPr algn="l" fontAlgn="b"/>
                      <a:r>
                        <a:rPr lang="en-US" sz="1100" b="0" i="0" u="none" strike="noStrike" dirty="0" smtClean="0">
                          <a:solidFill>
                            <a:srgbClr val="FF0000"/>
                          </a:solidFill>
                          <a:latin typeface="+mn-lt"/>
                        </a:rPr>
                        <a:t>  CAT 2</a:t>
                      </a:r>
                      <a:endParaRPr lang="en-US" sz="1100" b="0" i="0" u="none" strike="noStrike" dirty="0">
                        <a:solidFill>
                          <a:srgbClr val="FF0000"/>
                        </a:solidFill>
                        <a:latin typeface="+mn-lt"/>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FF0000"/>
                          </a:solidFill>
                        </a:rPr>
                        <a:t>Cust Lab CAT B</a:t>
                      </a:r>
                      <a:endParaRPr lang="en-US" sz="1100" b="0" i="0" u="none" strike="noStrike" dirty="0" smtClean="0">
                        <a:solidFill>
                          <a:srgbClr val="FF0000"/>
                        </a:solidFill>
                        <a:latin typeface="+mn-lt"/>
                      </a:endParaRPr>
                    </a:p>
                  </a:txBody>
                  <a:tcPr marL="9525" marR="9525" marT="9525" marB="0" anchor="b"/>
                </a:tc>
                <a:tc>
                  <a:txBody>
                    <a:bodyPr/>
                    <a:lstStyle/>
                    <a:p>
                      <a:pPr algn="l" fontAlgn="b"/>
                      <a:r>
                        <a:rPr lang="en-US" sz="1100" b="0" i="0" u="none" strike="noStrike" dirty="0" smtClean="0">
                          <a:solidFill>
                            <a:srgbClr val="FF0000"/>
                          </a:solidFill>
                          <a:latin typeface="+mn-lt"/>
                        </a:rPr>
                        <a:t>  CAT 3</a:t>
                      </a:r>
                      <a:endParaRPr lang="en-US" sz="1100" b="0" i="0" u="none" strike="noStrike" dirty="0">
                        <a:solidFill>
                          <a:srgbClr val="FF0000"/>
                        </a:solidFill>
                        <a:latin typeface="+mn-lt"/>
                      </a:endParaRPr>
                    </a:p>
                  </a:txBody>
                  <a:tcPr marL="9525" marR="9525" marT="9525" marB="0" anchor="b"/>
                </a:tc>
              </a:tr>
            </a:tbl>
          </a:graphicData>
        </a:graphic>
      </p:graphicFrame>
      <p:cxnSp>
        <p:nvCxnSpPr>
          <p:cNvPr id="15" name="Straight Arrow Connector 14"/>
          <p:cNvCxnSpPr/>
          <p:nvPr/>
        </p:nvCxnSpPr>
        <p:spPr>
          <a:xfrm rot="5400000" flipH="1" flipV="1">
            <a:off x="1485900" y="1866900"/>
            <a:ext cx="3802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18" name="Table 17"/>
          <p:cNvGraphicFramePr>
            <a:graphicFrameLocks noGrp="1"/>
          </p:cNvGraphicFramePr>
          <p:nvPr/>
        </p:nvGraphicFramePr>
        <p:xfrm>
          <a:off x="2743200" y="2209800"/>
          <a:ext cx="1600200" cy="762000"/>
        </p:xfrm>
        <a:graphic>
          <a:graphicData uri="http://schemas.openxmlformats.org/drawingml/2006/table">
            <a:tbl>
              <a:tblPr>
                <a:tableStyleId>{3C2FFA5D-87B4-456A-9821-1D502468CF0F}</a:tableStyleId>
              </a:tblPr>
              <a:tblGrid>
                <a:gridCol w="927543"/>
                <a:gridCol w="672657"/>
              </a:tblGrid>
              <a:tr h="190500">
                <a:tc>
                  <a:txBody>
                    <a:bodyPr/>
                    <a:lstStyle/>
                    <a:p>
                      <a:pPr algn="l" fontAlgn="b"/>
                      <a:r>
                        <a:rPr lang="en-US" sz="1100" b="0" i="0" u="none" strike="noStrike" dirty="0" smtClean="0">
                          <a:solidFill>
                            <a:schemeClr val="dk1"/>
                          </a:solidFill>
                          <a:latin typeface="+mn-lt"/>
                        </a:rPr>
                        <a:t>OID</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OID code</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 Lab CAT</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Calibri"/>
                        </a:rPr>
                        <a:t>  CAT</a:t>
                      </a:r>
                      <a:r>
                        <a:rPr lang="en-US" sz="1100" b="0" i="0" u="none" strike="noStrike" baseline="0" dirty="0" smtClean="0">
                          <a:solidFill>
                            <a:srgbClr val="000000"/>
                          </a:solidFill>
                          <a:latin typeface="Calibri"/>
                        </a:rPr>
                        <a:t> 5</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 Lab CAT A</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mn-lt"/>
                        </a:rPr>
                        <a:t>  CAT 6</a:t>
                      </a:r>
                      <a:endParaRPr lang="en-US" sz="1100" b="0" i="0" u="none" strike="noStrike" dirty="0">
                        <a:solidFill>
                          <a:srgbClr val="000000"/>
                        </a:solidFill>
                        <a:latin typeface="+mn-lt"/>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mn-lt"/>
                        </a:rPr>
                        <a:t>  </a:t>
                      </a:r>
                      <a:endParaRPr lang="en-US" sz="1100" b="0" i="0" u="none" strike="noStrike" dirty="0">
                        <a:solidFill>
                          <a:srgbClr val="000000"/>
                        </a:solidFill>
                        <a:latin typeface="+mn-lt"/>
                      </a:endParaRPr>
                    </a:p>
                  </a:txBody>
                  <a:tcPr marL="9525" marR="9525" marT="9525" marB="0" anchor="b"/>
                </a:tc>
              </a:tr>
            </a:tbl>
          </a:graphicData>
        </a:graphic>
      </p:graphicFrame>
      <p:graphicFrame>
        <p:nvGraphicFramePr>
          <p:cNvPr id="22" name="Table 21"/>
          <p:cNvGraphicFramePr>
            <a:graphicFrameLocks noGrp="1"/>
          </p:cNvGraphicFramePr>
          <p:nvPr/>
        </p:nvGraphicFramePr>
        <p:xfrm>
          <a:off x="4724400" y="2209006"/>
          <a:ext cx="1600200" cy="762000"/>
        </p:xfrm>
        <a:graphic>
          <a:graphicData uri="http://schemas.openxmlformats.org/drawingml/2006/table">
            <a:tbl>
              <a:tblPr>
                <a:tableStyleId>{3C2FFA5D-87B4-456A-9821-1D502468CF0F}</a:tableStyleId>
              </a:tblPr>
              <a:tblGrid>
                <a:gridCol w="927543"/>
                <a:gridCol w="672657"/>
              </a:tblGrid>
              <a:tr h="190500">
                <a:tc>
                  <a:txBody>
                    <a:bodyPr/>
                    <a:lstStyle/>
                    <a:p>
                      <a:pPr algn="l" fontAlgn="b"/>
                      <a:r>
                        <a:rPr lang="en-US" sz="1100" u="none" strike="noStrike" dirty="0" smtClean="0"/>
                        <a:t>HMP</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HMP code</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7030A0"/>
                          </a:solidFill>
                        </a:rPr>
                        <a:t>AHS Lab CAT</a:t>
                      </a:r>
                      <a:endParaRPr lang="en-US" sz="1100" b="0" i="0" u="none" strike="noStrike" dirty="0" smtClean="0">
                        <a:solidFill>
                          <a:srgbClr val="7030A0"/>
                        </a:solidFill>
                        <a:latin typeface="+mn-lt"/>
                      </a:endParaRPr>
                    </a:p>
                  </a:txBody>
                  <a:tcPr marL="9525" marR="9525" marT="9525" marB="0" anchor="b"/>
                </a:tc>
                <a:tc>
                  <a:txBody>
                    <a:bodyPr/>
                    <a:lstStyle/>
                    <a:p>
                      <a:pPr algn="l" fontAlgn="b"/>
                      <a:r>
                        <a:rPr lang="en-US" sz="1100" b="0" i="0" u="none" strike="noStrike" dirty="0" smtClean="0">
                          <a:solidFill>
                            <a:srgbClr val="7030A0"/>
                          </a:solidFill>
                          <a:latin typeface="Calibri"/>
                        </a:rPr>
                        <a:t>  CAT 1</a:t>
                      </a:r>
                      <a:endParaRPr lang="en-US" sz="1100" b="0" i="0" u="none" strike="noStrike" dirty="0">
                        <a:solidFill>
                          <a:srgbClr val="7030A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chemeClr val="tx1"/>
                          </a:solidFill>
                        </a:rPr>
                        <a:t>Cust Lab CAT A</a:t>
                      </a:r>
                      <a:endParaRPr lang="en-US" sz="1100" b="0" i="0" u="none" strike="noStrike" dirty="0" smtClean="0">
                        <a:solidFill>
                          <a:schemeClr val="tx1"/>
                        </a:solidFill>
                        <a:latin typeface="+mn-lt"/>
                      </a:endParaRPr>
                    </a:p>
                  </a:txBody>
                  <a:tcPr marL="9525" marR="9525" marT="9525" marB="0" anchor="b"/>
                </a:tc>
                <a:tc>
                  <a:txBody>
                    <a:bodyPr/>
                    <a:lstStyle/>
                    <a:p>
                      <a:pPr algn="l" fontAlgn="b"/>
                      <a:r>
                        <a:rPr lang="en-US" sz="1100" b="0" i="0" u="none" strike="noStrike" dirty="0" smtClean="0">
                          <a:solidFill>
                            <a:schemeClr val="tx1"/>
                          </a:solidFill>
                          <a:latin typeface="+mn-lt"/>
                        </a:rPr>
                        <a:t>  CAT 2</a:t>
                      </a:r>
                      <a:endParaRPr lang="en-US" sz="1100" b="0" i="0" u="none" strike="noStrike" dirty="0">
                        <a:solidFill>
                          <a:schemeClr val="tx1"/>
                        </a:solidFill>
                        <a:latin typeface="+mn-lt"/>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chemeClr val="tx1"/>
                          </a:solidFill>
                        </a:rPr>
                        <a:t>Cust Lab CAT B</a:t>
                      </a:r>
                      <a:endParaRPr lang="en-US" sz="1100" b="0" i="0" u="none" strike="noStrike" dirty="0" smtClean="0">
                        <a:solidFill>
                          <a:schemeClr val="tx1"/>
                        </a:solidFill>
                        <a:latin typeface="+mn-lt"/>
                      </a:endParaRPr>
                    </a:p>
                  </a:txBody>
                  <a:tcPr marL="9525" marR="9525" marT="9525" marB="0" anchor="b"/>
                </a:tc>
                <a:tc>
                  <a:txBody>
                    <a:bodyPr/>
                    <a:lstStyle/>
                    <a:p>
                      <a:pPr algn="l" fontAlgn="b"/>
                      <a:r>
                        <a:rPr lang="en-US" sz="1100" b="0" i="0" u="none" strike="noStrike" dirty="0" smtClean="0">
                          <a:solidFill>
                            <a:schemeClr val="tx1"/>
                          </a:solidFill>
                          <a:latin typeface="+mn-lt"/>
                        </a:rPr>
                        <a:t>  CAT 3</a:t>
                      </a:r>
                      <a:endParaRPr lang="en-US" sz="1100" b="0" i="0" u="none" strike="noStrike" dirty="0">
                        <a:solidFill>
                          <a:schemeClr val="tx1"/>
                        </a:solidFill>
                        <a:latin typeface="+mn-lt"/>
                      </a:endParaRPr>
                    </a:p>
                  </a:txBody>
                  <a:tcPr marL="9525" marR="9525" marT="9525" marB="0" anchor="b"/>
                </a:tc>
              </a:tr>
            </a:tbl>
          </a:graphicData>
        </a:graphic>
      </p:graphicFrame>
      <p:cxnSp>
        <p:nvCxnSpPr>
          <p:cNvPr id="25" name="Straight Arrow Connector 24"/>
          <p:cNvCxnSpPr/>
          <p:nvPr/>
        </p:nvCxnSpPr>
        <p:spPr>
          <a:xfrm rot="5400000" flipH="1" flipV="1">
            <a:off x="7200900" y="1866106"/>
            <a:ext cx="3802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26" name="Table 25"/>
          <p:cNvGraphicFramePr>
            <a:graphicFrameLocks noGrp="1"/>
          </p:cNvGraphicFramePr>
          <p:nvPr/>
        </p:nvGraphicFramePr>
        <p:xfrm>
          <a:off x="7162800" y="2209006"/>
          <a:ext cx="1600200" cy="762000"/>
        </p:xfrm>
        <a:graphic>
          <a:graphicData uri="http://schemas.openxmlformats.org/drawingml/2006/table">
            <a:tbl>
              <a:tblPr>
                <a:tableStyleId>{3C2FFA5D-87B4-456A-9821-1D502468CF0F}</a:tableStyleId>
              </a:tblPr>
              <a:tblGrid>
                <a:gridCol w="927543"/>
                <a:gridCol w="672657"/>
              </a:tblGrid>
              <a:tr h="190500">
                <a:tc>
                  <a:txBody>
                    <a:bodyPr/>
                    <a:lstStyle/>
                    <a:p>
                      <a:pPr algn="l" fontAlgn="b"/>
                      <a:r>
                        <a:rPr lang="en-US" sz="1100" b="0" i="0" u="none" strike="noStrike" dirty="0" smtClean="0">
                          <a:solidFill>
                            <a:schemeClr val="dk1"/>
                          </a:solidFill>
                          <a:latin typeface="+mn-lt"/>
                        </a:rPr>
                        <a:t>OID</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OID code</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 Lab CAT</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Calibri"/>
                        </a:rPr>
                        <a:t>  CAT</a:t>
                      </a:r>
                      <a:r>
                        <a:rPr lang="en-US" sz="1100" b="0" i="0" u="none" strike="noStrike" baseline="0" dirty="0" smtClean="0">
                          <a:solidFill>
                            <a:srgbClr val="000000"/>
                          </a:solidFill>
                          <a:latin typeface="Calibri"/>
                        </a:rPr>
                        <a:t> 5</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baseline="0" dirty="0" smtClean="0">
                          <a:solidFill>
                            <a:srgbClr val="FF0000"/>
                          </a:solidFill>
                        </a:rPr>
                        <a:t> </a:t>
                      </a:r>
                      <a:r>
                        <a:rPr lang="en-US" sz="1100" u="none" strike="noStrike" dirty="0" smtClean="0">
                          <a:solidFill>
                            <a:srgbClr val="FF0000"/>
                          </a:solidFill>
                        </a:rPr>
                        <a:t>Lab CAT A</a:t>
                      </a:r>
                      <a:endParaRPr lang="en-US" sz="1100" b="0" i="0" u="none" strike="noStrike" dirty="0" smtClean="0">
                        <a:solidFill>
                          <a:srgbClr val="FF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mn-lt"/>
                        </a:rPr>
                        <a:t>  </a:t>
                      </a:r>
                      <a:r>
                        <a:rPr lang="en-US" sz="1100" b="0" i="0" u="none" strike="noStrike" dirty="0" smtClean="0">
                          <a:solidFill>
                            <a:srgbClr val="FF0000"/>
                          </a:solidFill>
                          <a:latin typeface="+mn-lt"/>
                        </a:rPr>
                        <a:t>CAT 6</a:t>
                      </a:r>
                      <a:endParaRPr lang="en-US" sz="1100" b="0" i="0" u="none" strike="noStrike" dirty="0">
                        <a:solidFill>
                          <a:srgbClr val="FF0000"/>
                        </a:solidFill>
                        <a:latin typeface="+mn-lt"/>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chemeClr val="tx1"/>
                          </a:solidFill>
                        </a:rPr>
                        <a:t>Cust Lab CAT B</a:t>
                      </a:r>
                      <a:endParaRPr lang="en-US" sz="1100" b="0" i="0" u="none" strike="noStrike" dirty="0" smtClean="0">
                        <a:solidFill>
                          <a:schemeClr val="tx1"/>
                        </a:solidFill>
                        <a:latin typeface="+mn-lt"/>
                      </a:endParaRPr>
                    </a:p>
                  </a:txBody>
                  <a:tcPr marL="9525" marR="9525" marT="9525" marB="0" anchor="b">
                    <a:noFill/>
                  </a:tcPr>
                </a:tc>
                <a:tc>
                  <a:txBody>
                    <a:bodyPr/>
                    <a:lstStyle/>
                    <a:p>
                      <a:pPr algn="l" fontAlgn="b"/>
                      <a:r>
                        <a:rPr lang="en-US" sz="1100" b="0" i="0" u="none" strike="noStrike" dirty="0" smtClean="0">
                          <a:solidFill>
                            <a:schemeClr val="tx1"/>
                          </a:solidFill>
                          <a:latin typeface="+mn-lt"/>
                        </a:rPr>
                        <a:t>  CAT 3</a:t>
                      </a:r>
                      <a:endParaRPr lang="en-US" sz="1100" b="0" i="0" u="none" strike="noStrike" dirty="0">
                        <a:solidFill>
                          <a:schemeClr val="tx1"/>
                        </a:solidFill>
                        <a:latin typeface="+mn-lt"/>
                      </a:endParaRPr>
                    </a:p>
                  </a:txBody>
                  <a:tcPr marL="9525" marR="9525" marT="9525" marB="0" anchor="b"/>
                </a:tc>
              </a:tr>
            </a:tbl>
          </a:graphicData>
        </a:graphic>
      </p:graphicFrame>
      <p:graphicFrame>
        <p:nvGraphicFramePr>
          <p:cNvPr id="28" name="Table 27"/>
          <p:cNvGraphicFramePr>
            <a:graphicFrameLocks noGrp="1"/>
          </p:cNvGraphicFramePr>
          <p:nvPr/>
        </p:nvGraphicFramePr>
        <p:xfrm>
          <a:off x="5943600" y="3733006"/>
          <a:ext cx="1600200" cy="762000"/>
        </p:xfrm>
        <a:graphic>
          <a:graphicData uri="http://schemas.openxmlformats.org/drawingml/2006/table">
            <a:tbl>
              <a:tblPr>
                <a:tableStyleId>{3C2FFA5D-87B4-456A-9821-1D502468CF0F}</a:tableStyleId>
              </a:tblPr>
              <a:tblGrid>
                <a:gridCol w="927543"/>
                <a:gridCol w="672657"/>
              </a:tblGrid>
              <a:tr h="190500">
                <a:tc>
                  <a:txBody>
                    <a:bodyPr/>
                    <a:lstStyle/>
                    <a:p>
                      <a:pPr algn="l" fontAlgn="b"/>
                      <a:r>
                        <a:rPr lang="en-US" sz="1100" b="0" i="0" u="none" strike="noStrike" dirty="0" smtClean="0">
                          <a:solidFill>
                            <a:schemeClr val="dk1"/>
                          </a:solidFill>
                          <a:latin typeface="+mn-lt"/>
                        </a:rPr>
                        <a:t>OCD</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OCD code</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7030A0"/>
                          </a:solidFill>
                        </a:rPr>
                        <a:t>AHS Lab CAT</a:t>
                      </a:r>
                      <a:endParaRPr lang="en-US" sz="1100" b="0" i="0" u="none" strike="noStrike" dirty="0" smtClean="0">
                        <a:solidFill>
                          <a:srgbClr val="7030A0"/>
                        </a:solidFill>
                        <a:latin typeface="+mn-lt"/>
                      </a:endParaRPr>
                    </a:p>
                  </a:txBody>
                  <a:tcPr marL="9525" marR="9525" marT="9525" marB="0" anchor="b"/>
                </a:tc>
                <a:tc>
                  <a:txBody>
                    <a:bodyPr/>
                    <a:lstStyle/>
                    <a:p>
                      <a:pPr algn="l" fontAlgn="b"/>
                      <a:r>
                        <a:rPr lang="en-US" sz="1100" b="0" i="0" u="none" strike="noStrike" dirty="0" smtClean="0">
                          <a:solidFill>
                            <a:srgbClr val="7030A0"/>
                          </a:solidFill>
                          <a:latin typeface="Calibri"/>
                        </a:rPr>
                        <a:t>  CAT 1</a:t>
                      </a:r>
                      <a:endParaRPr lang="en-US" sz="1100" b="0" i="0" u="none" strike="noStrike" dirty="0">
                        <a:solidFill>
                          <a:srgbClr val="7030A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FF0000"/>
                          </a:solidFill>
                        </a:rPr>
                        <a:t>Lab CAT A</a:t>
                      </a:r>
                      <a:endParaRPr lang="en-US" sz="1100" b="0" i="0" u="none" strike="noStrike" dirty="0" smtClean="0">
                        <a:solidFill>
                          <a:srgbClr val="FF0000"/>
                        </a:solidFill>
                        <a:latin typeface="+mn-lt"/>
                      </a:endParaRPr>
                    </a:p>
                  </a:txBody>
                  <a:tcPr marL="9525" marR="9525" marT="9525" marB="0" anchor="b"/>
                </a:tc>
                <a:tc>
                  <a:txBody>
                    <a:bodyPr/>
                    <a:lstStyle/>
                    <a:p>
                      <a:pPr algn="l" fontAlgn="b"/>
                      <a:r>
                        <a:rPr lang="en-US" sz="1100" b="0" i="0" u="none" strike="noStrike" dirty="0" smtClean="0">
                          <a:solidFill>
                            <a:srgbClr val="FF0000"/>
                          </a:solidFill>
                          <a:latin typeface="+mn-lt"/>
                        </a:rPr>
                        <a:t>  CAT A</a:t>
                      </a:r>
                      <a:endParaRPr lang="en-US" sz="1100" b="0" i="0" u="none" strike="noStrike" dirty="0">
                        <a:solidFill>
                          <a:srgbClr val="FF0000"/>
                        </a:solidFill>
                        <a:latin typeface="+mn-lt"/>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mn-lt"/>
                        </a:rPr>
                        <a:t>  </a:t>
                      </a:r>
                      <a:endParaRPr lang="en-US" sz="1100" b="0" i="0" u="none" strike="noStrike" dirty="0">
                        <a:solidFill>
                          <a:srgbClr val="000000"/>
                        </a:solidFill>
                        <a:latin typeface="+mn-lt"/>
                      </a:endParaRPr>
                    </a:p>
                  </a:txBody>
                  <a:tcPr marL="9525" marR="9525" marT="9525" marB="0" anchor="b"/>
                </a:tc>
              </a:tr>
            </a:tbl>
          </a:graphicData>
        </a:graphic>
      </p:graphicFrame>
      <p:cxnSp>
        <p:nvCxnSpPr>
          <p:cNvPr id="36" name="Straight Arrow Connector 35"/>
          <p:cNvCxnSpPr/>
          <p:nvPr/>
        </p:nvCxnSpPr>
        <p:spPr>
          <a:xfrm rot="16200000" flipH="1">
            <a:off x="5410200" y="2667000"/>
            <a:ext cx="1524000" cy="12192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381000" y="5105400"/>
            <a:ext cx="8229600" cy="646331"/>
          </a:xfrm>
          <a:prstGeom prst="rect">
            <a:avLst/>
          </a:prstGeom>
        </p:spPr>
        <p:txBody>
          <a:bodyPr wrap="square">
            <a:spAutoFit/>
          </a:bodyPr>
          <a:lstStyle/>
          <a:p>
            <a:r>
              <a:rPr lang="en-US" dirty="0" smtClean="0"/>
              <a:t>Map the OID items you just identified as HMP equivalents to the OCD.  Not all OID entries will have a corresponding OCD entry, that is ok.</a:t>
            </a:r>
            <a:endParaRPr lang="en-US" dirty="0"/>
          </a:p>
        </p:txBody>
      </p:sp>
      <p:cxnSp>
        <p:nvCxnSpPr>
          <p:cNvPr id="30" name="Straight Arrow Connector 29"/>
          <p:cNvCxnSpPr/>
          <p:nvPr/>
        </p:nvCxnSpPr>
        <p:spPr>
          <a:xfrm rot="5400000" flipH="1" flipV="1">
            <a:off x="6629400" y="2819400"/>
            <a:ext cx="1524000" cy="12192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1" name="Table 30"/>
          <p:cNvGraphicFramePr>
            <a:graphicFrameLocks noGrp="1"/>
          </p:cNvGraphicFramePr>
          <p:nvPr/>
        </p:nvGraphicFramePr>
        <p:xfrm>
          <a:off x="5791200" y="838200"/>
          <a:ext cx="1930400" cy="762000"/>
        </p:xfrm>
        <a:graphic>
          <a:graphicData uri="http://schemas.openxmlformats.org/drawingml/2006/table">
            <a:tbl>
              <a:tblPr>
                <a:tableStyleId>{69C7853C-536D-4A76-A0AE-DD22124D55A5}</a:tableStyleId>
              </a:tblPr>
              <a:tblGrid>
                <a:gridCol w="965200"/>
                <a:gridCol w="965200"/>
              </a:tblGrid>
              <a:tr h="190500">
                <a:tc>
                  <a:txBody>
                    <a:bodyPr/>
                    <a:lstStyle/>
                    <a:p>
                      <a:pPr algn="l" fontAlgn="b"/>
                      <a:r>
                        <a:rPr lang="en-US" sz="1100" b="0" i="0" u="none" strike="noStrike" dirty="0" smtClean="0">
                          <a:solidFill>
                            <a:srgbClr val="000000"/>
                          </a:solidFill>
                          <a:latin typeface="Calibri"/>
                        </a:rPr>
                        <a:t>Display Name</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 Data</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 </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chemeClr val="tx1"/>
                          </a:solidFill>
                          <a:latin typeface="Calibri"/>
                        </a:rPr>
                        <a:t>  </a:t>
                      </a:r>
                      <a:endParaRPr lang="en-US" sz="1100" b="0" i="0" u="none" strike="noStrike" dirty="0">
                        <a:solidFill>
                          <a:schemeClr val="tx1"/>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FF0000"/>
                        </a:solidFill>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FF0000"/>
                        </a:solidFill>
                        <a:latin typeface="+mn-lt"/>
                      </a:endParaRPr>
                    </a:p>
                  </a:txBody>
                  <a:tcPr marL="9525" marR="9525" marT="9525" marB="0" anchor="b"/>
                </a:tc>
              </a:tr>
              <a:tr h="190500">
                <a:tc>
                  <a:txBody>
                    <a:bodyPr/>
                    <a:lstStyle/>
                    <a:p>
                      <a:pPr algn="l" fontAlgn="b"/>
                      <a:endParaRPr lang="en-US" sz="1100" b="0" i="0" u="none" strike="noStrike" dirty="0">
                        <a:solidFill>
                          <a:srgbClr val="000000"/>
                        </a:solidFill>
                        <a:latin typeface="Calibri"/>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FF0000"/>
                        </a:solidFill>
                        <a:latin typeface="+mn-lt"/>
                      </a:endParaRPr>
                    </a:p>
                  </a:txBody>
                  <a:tcPr marL="9525" marR="9525" marT="9525" marB="0" anchor="b"/>
                </a:tc>
              </a:tr>
            </a:tbl>
          </a:graphicData>
        </a:graphic>
      </p:graphicFrame>
      <p:graphicFrame>
        <p:nvGraphicFramePr>
          <p:cNvPr id="32" name="Table 31"/>
          <p:cNvGraphicFramePr>
            <a:graphicFrameLocks noGrp="1"/>
          </p:cNvGraphicFramePr>
          <p:nvPr/>
        </p:nvGraphicFramePr>
        <p:xfrm>
          <a:off x="1371600" y="838200"/>
          <a:ext cx="1930400" cy="762000"/>
        </p:xfrm>
        <a:graphic>
          <a:graphicData uri="http://schemas.openxmlformats.org/drawingml/2006/table">
            <a:tbl>
              <a:tblPr>
                <a:tableStyleId>{69C7853C-536D-4A76-A0AE-DD22124D55A5}</a:tableStyleId>
              </a:tblPr>
              <a:tblGrid>
                <a:gridCol w="965200"/>
                <a:gridCol w="965200"/>
              </a:tblGrid>
              <a:tr h="190500">
                <a:tc>
                  <a:txBody>
                    <a:bodyPr/>
                    <a:lstStyle/>
                    <a:p>
                      <a:pPr algn="l" fontAlgn="b"/>
                      <a:r>
                        <a:rPr lang="en-US" sz="1100" b="0" i="0" u="none" strike="noStrike" dirty="0" smtClean="0">
                          <a:solidFill>
                            <a:srgbClr val="000000"/>
                          </a:solidFill>
                          <a:latin typeface="Calibri"/>
                        </a:rPr>
                        <a:t>Display Name</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 Data</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AHS Lab CAT</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chemeClr val="tx1"/>
                          </a:solidFill>
                          <a:latin typeface="Calibri"/>
                        </a:rPr>
                        <a:t>  11/06/09</a:t>
                      </a:r>
                      <a:endParaRPr lang="en-US" sz="1100" b="0" i="0" u="none" strike="noStrike" dirty="0">
                        <a:solidFill>
                          <a:schemeClr val="tx1"/>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AHS Lab CAT</a:t>
                      </a:r>
                      <a:endParaRPr lang="en-US" sz="1100" b="0" i="0" u="none" strike="noStrike" dirty="0" smtClean="0">
                        <a:solidFill>
                          <a:srgbClr val="000000"/>
                        </a:solidFill>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latin typeface="+mn-lt"/>
                        </a:rPr>
                        <a:t>  02/24/09</a:t>
                      </a: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Cust Lab CAT </a:t>
                      </a:r>
                      <a:endParaRPr lang="en-US" sz="1100" b="0" i="0" u="none" strike="noStrike" dirty="0" smtClean="0">
                        <a:solidFill>
                          <a:srgbClr val="000000"/>
                        </a:solidFill>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latin typeface="+mn-lt"/>
                        </a:rPr>
                        <a:t>  06/07/09</a:t>
                      </a:r>
                    </a:p>
                  </a:txBody>
                  <a:tcPr marL="9525" marR="9525" marT="9525" marB="0" anchor="b"/>
                </a:tc>
              </a:tr>
            </a:tbl>
          </a:graphicData>
        </a:graphic>
      </p:graphicFrame>
      <p:sp>
        <p:nvSpPr>
          <p:cNvPr id="33" name="TextBox 32"/>
          <p:cNvSpPr txBox="1"/>
          <p:nvPr/>
        </p:nvSpPr>
        <p:spPr>
          <a:xfrm>
            <a:off x="1574800" y="304800"/>
            <a:ext cx="1524000" cy="381000"/>
          </a:xfrm>
          <a:prstGeom prst="rect">
            <a:avLst/>
          </a:prstGeom>
          <a:noFill/>
        </p:spPr>
        <p:txBody>
          <a:bodyPr wrap="square" rtlCol="0">
            <a:spAutoFit/>
          </a:bodyPr>
          <a:lstStyle/>
          <a:p>
            <a:pPr algn="ctr"/>
            <a:r>
              <a:rPr lang="en-US" b="1" dirty="0" smtClean="0">
                <a:solidFill>
                  <a:schemeClr val="bg1">
                    <a:lumMod val="50000"/>
                  </a:schemeClr>
                </a:solidFill>
              </a:rPr>
              <a:t>V10</a:t>
            </a:r>
            <a:endParaRPr lang="en-US" b="1" dirty="0">
              <a:solidFill>
                <a:schemeClr val="bg1">
                  <a:lumMod val="50000"/>
                </a:schemeClr>
              </a:solidFill>
            </a:endParaRPr>
          </a:p>
        </p:txBody>
      </p:sp>
      <p:sp>
        <p:nvSpPr>
          <p:cNvPr id="34" name="TextBox 33"/>
          <p:cNvSpPr txBox="1"/>
          <p:nvPr/>
        </p:nvSpPr>
        <p:spPr>
          <a:xfrm>
            <a:off x="6019800" y="304800"/>
            <a:ext cx="1524000" cy="381000"/>
          </a:xfrm>
          <a:prstGeom prst="rect">
            <a:avLst/>
          </a:prstGeom>
          <a:noFill/>
        </p:spPr>
        <p:txBody>
          <a:bodyPr wrap="square" rtlCol="0">
            <a:spAutoFit/>
          </a:bodyPr>
          <a:lstStyle/>
          <a:p>
            <a:pPr algn="ctr"/>
            <a:r>
              <a:rPr lang="en-US" b="1" dirty="0" smtClean="0">
                <a:solidFill>
                  <a:schemeClr val="bg1">
                    <a:lumMod val="50000"/>
                  </a:schemeClr>
                </a:solidFill>
              </a:rPr>
              <a:t>V11</a:t>
            </a:r>
            <a:endParaRPr lang="en-US" b="1" dirty="0">
              <a:solidFill>
                <a:schemeClr val="bg1">
                  <a:lumMod val="50000"/>
                </a:schemeClr>
              </a:solidFill>
            </a:endParaRPr>
          </a:p>
        </p:txBody>
      </p:sp>
      <p:cxnSp>
        <p:nvCxnSpPr>
          <p:cNvPr id="35" name="Straight Connector 34"/>
          <p:cNvCxnSpPr/>
          <p:nvPr/>
        </p:nvCxnSpPr>
        <p:spPr>
          <a:xfrm rot="5400000">
            <a:off x="2286537" y="2705100"/>
            <a:ext cx="4495800" cy="158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Table 22"/>
          <p:cNvGraphicFramePr>
            <a:graphicFrameLocks noGrp="1"/>
          </p:cNvGraphicFramePr>
          <p:nvPr/>
        </p:nvGraphicFramePr>
        <p:xfrm>
          <a:off x="304800" y="2209800"/>
          <a:ext cx="1600200" cy="762000"/>
        </p:xfrm>
        <a:graphic>
          <a:graphicData uri="http://schemas.openxmlformats.org/drawingml/2006/table">
            <a:tbl>
              <a:tblPr>
                <a:tableStyleId>{3C2FFA5D-87B4-456A-9821-1D502468CF0F}</a:tableStyleId>
              </a:tblPr>
              <a:tblGrid>
                <a:gridCol w="927543"/>
                <a:gridCol w="672657"/>
              </a:tblGrid>
              <a:tr h="190500">
                <a:tc>
                  <a:txBody>
                    <a:bodyPr/>
                    <a:lstStyle/>
                    <a:p>
                      <a:pPr algn="l" fontAlgn="b"/>
                      <a:r>
                        <a:rPr lang="en-US" sz="1100" u="none" strike="noStrike" dirty="0" smtClean="0"/>
                        <a:t>HMP</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HMP code</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AHS Lab CAT</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Calibri"/>
                        </a:rPr>
                        <a:t>  CAT 1</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FF0000"/>
                          </a:solidFill>
                        </a:rPr>
                        <a:t>Cust Lab CAT A</a:t>
                      </a:r>
                      <a:endParaRPr lang="en-US" sz="1100" b="0" i="0" u="none" strike="noStrike" dirty="0" smtClean="0">
                        <a:solidFill>
                          <a:srgbClr val="FF0000"/>
                        </a:solidFill>
                        <a:latin typeface="+mn-lt"/>
                      </a:endParaRPr>
                    </a:p>
                  </a:txBody>
                  <a:tcPr marL="9525" marR="9525" marT="9525" marB="0" anchor="b"/>
                </a:tc>
                <a:tc>
                  <a:txBody>
                    <a:bodyPr/>
                    <a:lstStyle/>
                    <a:p>
                      <a:pPr algn="l" fontAlgn="b"/>
                      <a:r>
                        <a:rPr lang="en-US" sz="1100" b="0" i="0" u="none" strike="noStrike" dirty="0" smtClean="0">
                          <a:solidFill>
                            <a:srgbClr val="FF0000"/>
                          </a:solidFill>
                          <a:latin typeface="+mn-lt"/>
                        </a:rPr>
                        <a:t>  CAT 2</a:t>
                      </a:r>
                      <a:endParaRPr lang="en-US" sz="1100" b="0" i="0" u="none" strike="noStrike" dirty="0">
                        <a:solidFill>
                          <a:srgbClr val="FF0000"/>
                        </a:solidFill>
                        <a:latin typeface="+mn-lt"/>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FF0000"/>
                          </a:solidFill>
                        </a:rPr>
                        <a:t>Cust Lab CAT B</a:t>
                      </a:r>
                      <a:endParaRPr lang="en-US" sz="1100" b="0" i="0" u="none" strike="noStrike" dirty="0" smtClean="0">
                        <a:solidFill>
                          <a:srgbClr val="FF0000"/>
                        </a:solidFill>
                        <a:latin typeface="+mn-lt"/>
                      </a:endParaRPr>
                    </a:p>
                  </a:txBody>
                  <a:tcPr marL="9525" marR="9525" marT="9525" marB="0" anchor="b"/>
                </a:tc>
                <a:tc>
                  <a:txBody>
                    <a:bodyPr/>
                    <a:lstStyle/>
                    <a:p>
                      <a:pPr algn="l" fontAlgn="b"/>
                      <a:r>
                        <a:rPr lang="en-US" sz="1100" b="0" i="0" u="none" strike="noStrike" dirty="0" smtClean="0">
                          <a:solidFill>
                            <a:srgbClr val="FF0000"/>
                          </a:solidFill>
                          <a:latin typeface="+mn-lt"/>
                        </a:rPr>
                        <a:t>  CAT 3</a:t>
                      </a:r>
                      <a:endParaRPr lang="en-US" sz="1100" b="0" i="0" u="none" strike="noStrike" dirty="0">
                        <a:solidFill>
                          <a:srgbClr val="FF0000"/>
                        </a:solidFill>
                        <a:latin typeface="+mn-lt"/>
                      </a:endParaRPr>
                    </a:p>
                  </a:txBody>
                  <a:tcPr marL="9525" marR="9525" marT="9525" marB="0" anchor="b"/>
                </a:tc>
              </a:tr>
            </a:tbl>
          </a:graphicData>
        </a:graphic>
      </p:graphicFrame>
      <p:cxnSp>
        <p:nvCxnSpPr>
          <p:cNvPr id="15" name="Straight Arrow Connector 14"/>
          <p:cNvCxnSpPr/>
          <p:nvPr/>
        </p:nvCxnSpPr>
        <p:spPr>
          <a:xfrm rot="5400000" flipH="1" flipV="1">
            <a:off x="1485900" y="1866900"/>
            <a:ext cx="3802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18" name="Table 17"/>
          <p:cNvGraphicFramePr>
            <a:graphicFrameLocks noGrp="1"/>
          </p:cNvGraphicFramePr>
          <p:nvPr/>
        </p:nvGraphicFramePr>
        <p:xfrm>
          <a:off x="2743200" y="2209800"/>
          <a:ext cx="1600200" cy="762000"/>
        </p:xfrm>
        <a:graphic>
          <a:graphicData uri="http://schemas.openxmlformats.org/drawingml/2006/table">
            <a:tbl>
              <a:tblPr>
                <a:tableStyleId>{3C2FFA5D-87B4-456A-9821-1D502468CF0F}</a:tableStyleId>
              </a:tblPr>
              <a:tblGrid>
                <a:gridCol w="927543"/>
                <a:gridCol w="672657"/>
              </a:tblGrid>
              <a:tr h="190500">
                <a:tc>
                  <a:txBody>
                    <a:bodyPr/>
                    <a:lstStyle/>
                    <a:p>
                      <a:pPr algn="l" fontAlgn="b"/>
                      <a:r>
                        <a:rPr lang="en-US" sz="1100" b="0" i="0" u="none" strike="noStrike" dirty="0" smtClean="0">
                          <a:solidFill>
                            <a:schemeClr val="dk1"/>
                          </a:solidFill>
                          <a:latin typeface="+mn-lt"/>
                        </a:rPr>
                        <a:t>OID</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OID code</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 Lab CAT</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Calibri"/>
                        </a:rPr>
                        <a:t>  CAT</a:t>
                      </a:r>
                      <a:r>
                        <a:rPr lang="en-US" sz="1100" b="0" i="0" u="none" strike="noStrike" baseline="0" dirty="0" smtClean="0">
                          <a:solidFill>
                            <a:srgbClr val="000000"/>
                          </a:solidFill>
                          <a:latin typeface="Calibri"/>
                        </a:rPr>
                        <a:t> 5</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 Lab CAT A</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mn-lt"/>
                        </a:rPr>
                        <a:t>  CAT 6</a:t>
                      </a:r>
                      <a:endParaRPr lang="en-US" sz="1100" b="0" i="0" u="none" strike="noStrike" dirty="0">
                        <a:solidFill>
                          <a:srgbClr val="000000"/>
                        </a:solidFill>
                        <a:latin typeface="+mn-lt"/>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mn-lt"/>
                        </a:rPr>
                        <a:t>  </a:t>
                      </a:r>
                      <a:endParaRPr lang="en-US" sz="1100" b="0" i="0" u="none" strike="noStrike" dirty="0">
                        <a:solidFill>
                          <a:srgbClr val="000000"/>
                        </a:solidFill>
                        <a:latin typeface="+mn-lt"/>
                      </a:endParaRPr>
                    </a:p>
                  </a:txBody>
                  <a:tcPr marL="9525" marR="9525" marT="9525" marB="0" anchor="b"/>
                </a:tc>
              </a:tr>
            </a:tbl>
          </a:graphicData>
        </a:graphic>
      </p:graphicFrame>
      <p:graphicFrame>
        <p:nvGraphicFramePr>
          <p:cNvPr id="22" name="Table 21"/>
          <p:cNvGraphicFramePr>
            <a:graphicFrameLocks noGrp="1"/>
          </p:cNvGraphicFramePr>
          <p:nvPr/>
        </p:nvGraphicFramePr>
        <p:xfrm>
          <a:off x="4724400" y="2209006"/>
          <a:ext cx="1600200" cy="762000"/>
        </p:xfrm>
        <a:graphic>
          <a:graphicData uri="http://schemas.openxmlformats.org/drawingml/2006/table">
            <a:tbl>
              <a:tblPr>
                <a:tableStyleId>{3C2FFA5D-87B4-456A-9821-1D502468CF0F}</a:tableStyleId>
              </a:tblPr>
              <a:tblGrid>
                <a:gridCol w="927543"/>
                <a:gridCol w="672657"/>
              </a:tblGrid>
              <a:tr h="190500">
                <a:tc>
                  <a:txBody>
                    <a:bodyPr/>
                    <a:lstStyle/>
                    <a:p>
                      <a:pPr algn="l" fontAlgn="b"/>
                      <a:r>
                        <a:rPr lang="en-US" sz="1100" u="none" strike="noStrike" dirty="0" smtClean="0"/>
                        <a:t>HMP</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HMP code</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7030A0"/>
                          </a:solidFill>
                        </a:rPr>
                        <a:t>AHS Lab CAT</a:t>
                      </a:r>
                      <a:endParaRPr lang="en-US" sz="1100" b="0" i="0" u="none" strike="noStrike" dirty="0" smtClean="0">
                        <a:solidFill>
                          <a:srgbClr val="7030A0"/>
                        </a:solidFill>
                        <a:latin typeface="+mn-lt"/>
                      </a:endParaRPr>
                    </a:p>
                  </a:txBody>
                  <a:tcPr marL="9525" marR="9525" marT="9525" marB="0" anchor="b"/>
                </a:tc>
                <a:tc>
                  <a:txBody>
                    <a:bodyPr/>
                    <a:lstStyle/>
                    <a:p>
                      <a:pPr algn="l" fontAlgn="b"/>
                      <a:r>
                        <a:rPr lang="en-US" sz="1100" b="0" i="0" u="none" strike="noStrike" dirty="0" smtClean="0">
                          <a:solidFill>
                            <a:srgbClr val="7030A0"/>
                          </a:solidFill>
                          <a:latin typeface="Calibri"/>
                        </a:rPr>
                        <a:t>  CAT 1</a:t>
                      </a:r>
                      <a:endParaRPr lang="en-US" sz="1100" b="0" i="0" u="none" strike="noStrike" dirty="0">
                        <a:solidFill>
                          <a:srgbClr val="7030A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chemeClr val="tx1"/>
                          </a:solidFill>
                        </a:rPr>
                        <a:t>Cust Lab CAT A</a:t>
                      </a:r>
                      <a:endParaRPr lang="en-US" sz="1100" b="0" i="0" u="none" strike="noStrike" dirty="0" smtClean="0">
                        <a:solidFill>
                          <a:schemeClr val="tx1"/>
                        </a:solidFill>
                        <a:latin typeface="+mn-lt"/>
                      </a:endParaRPr>
                    </a:p>
                  </a:txBody>
                  <a:tcPr marL="9525" marR="9525" marT="9525" marB="0" anchor="b"/>
                </a:tc>
                <a:tc>
                  <a:txBody>
                    <a:bodyPr/>
                    <a:lstStyle/>
                    <a:p>
                      <a:pPr algn="l" fontAlgn="b"/>
                      <a:r>
                        <a:rPr lang="en-US" sz="1100" b="0" i="0" u="none" strike="noStrike" dirty="0" smtClean="0">
                          <a:solidFill>
                            <a:schemeClr val="tx1"/>
                          </a:solidFill>
                          <a:latin typeface="+mn-lt"/>
                        </a:rPr>
                        <a:t>  CAT 2</a:t>
                      </a:r>
                      <a:endParaRPr lang="en-US" sz="1100" b="0" i="0" u="none" strike="noStrike" dirty="0">
                        <a:solidFill>
                          <a:schemeClr val="tx1"/>
                        </a:solidFill>
                        <a:latin typeface="+mn-lt"/>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chemeClr val="tx1"/>
                          </a:solidFill>
                        </a:rPr>
                        <a:t>Cust Lab CAT B</a:t>
                      </a:r>
                      <a:endParaRPr lang="en-US" sz="1100" b="0" i="0" u="none" strike="noStrike" dirty="0" smtClean="0">
                        <a:solidFill>
                          <a:schemeClr val="tx1"/>
                        </a:solidFill>
                        <a:latin typeface="+mn-lt"/>
                      </a:endParaRPr>
                    </a:p>
                  </a:txBody>
                  <a:tcPr marL="9525" marR="9525" marT="9525" marB="0" anchor="b"/>
                </a:tc>
                <a:tc>
                  <a:txBody>
                    <a:bodyPr/>
                    <a:lstStyle/>
                    <a:p>
                      <a:pPr algn="l" fontAlgn="b"/>
                      <a:r>
                        <a:rPr lang="en-US" sz="1100" b="0" i="0" u="none" strike="noStrike" dirty="0" smtClean="0">
                          <a:solidFill>
                            <a:schemeClr val="tx1"/>
                          </a:solidFill>
                          <a:latin typeface="+mn-lt"/>
                        </a:rPr>
                        <a:t>  CAT 3</a:t>
                      </a:r>
                      <a:endParaRPr lang="en-US" sz="1100" b="0" i="0" u="none" strike="noStrike" dirty="0">
                        <a:solidFill>
                          <a:schemeClr val="tx1"/>
                        </a:solidFill>
                        <a:latin typeface="+mn-lt"/>
                      </a:endParaRPr>
                    </a:p>
                  </a:txBody>
                  <a:tcPr marL="9525" marR="9525" marT="9525" marB="0" anchor="b"/>
                </a:tc>
              </a:tr>
            </a:tbl>
          </a:graphicData>
        </a:graphic>
      </p:graphicFrame>
      <p:cxnSp>
        <p:nvCxnSpPr>
          <p:cNvPr id="25" name="Straight Arrow Connector 24"/>
          <p:cNvCxnSpPr/>
          <p:nvPr/>
        </p:nvCxnSpPr>
        <p:spPr>
          <a:xfrm rot="5400000" flipH="1" flipV="1">
            <a:off x="7200900" y="1866106"/>
            <a:ext cx="3802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26" name="Table 25"/>
          <p:cNvGraphicFramePr>
            <a:graphicFrameLocks noGrp="1"/>
          </p:cNvGraphicFramePr>
          <p:nvPr/>
        </p:nvGraphicFramePr>
        <p:xfrm>
          <a:off x="7162800" y="2209006"/>
          <a:ext cx="1600200" cy="762000"/>
        </p:xfrm>
        <a:graphic>
          <a:graphicData uri="http://schemas.openxmlformats.org/drawingml/2006/table">
            <a:tbl>
              <a:tblPr>
                <a:tableStyleId>{3C2FFA5D-87B4-456A-9821-1D502468CF0F}</a:tableStyleId>
              </a:tblPr>
              <a:tblGrid>
                <a:gridCol w="927543"/>
                <a:gridCol w="672657"/>
              </a:tblGrid>
              <a:tr h="190500">
                <a:tc>
                  <a:txBody>
                    <a:bodyPr/>
                    <a:lstStyle/>
                    <a:p>
                      <a:pPr algn="l" fontAlgn="b"/>
                      <a:r>
                        <a:rPr lang="en-US" sz="1100" b="0" i="0" u="none" strike="noStrike" dirty="0" smtClean="0">
                          <a:solidFill>
                            <a:schemeClr val="dk1"/>
                          </a:solidFill>
                          <a:latin typeface="+mn-lt"/>
                        </a:rPr>
                        <a:t>OID</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OID code</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 Lab CAT</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Calibri"/>
                        </a:rPr>
                        <a:t>  CAT</a:t>
                      </a:r>
                      <a:r>
                        <a:rPr lang="en-US" sz="1100" b="0" i="0" u="none" strike="noStrike" baseline="0" dirty="0" smtClean="0">
                          <a:solidFill>
                            <a:srgbClr val="000000"/>
                          </a:solidFill>
                          <a:latin typeface="Calibri"/>
                        </a:rPr>
                        <a:t> 5</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baseline="0" dirty="0" smtClean="0">
                          <a:solidFill>
                            <a:schemeClr val="tx1"/>
                          </a:solidFill>
                        </a:rPr>
                        <a:t> </a:t>
                      </a:r>
                      <a:r>
                        <a:rPr lang="en-US" sz="1100" u="none" strike="noStrike" dirty="0" smtClean="0">
                          <a:solidFill>
                            <a:schemeClr val="tx1"/>
                          </a:solidFill>
                        </a:rPr>
                        <a:t>Lab CAT A</a:t>
                      </a:r>
                      <a:endParaRPr lang="en-US" sz="1100" b="0" i="0" u="none" strike="noStrike" dirty="0" smtClean="0">
                        <a:solidFill>
                          <a:schemeClr val="tx1"/>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mn-lt"/>
                        </a:rPr>
                        <a:t>  CAT 6</a:t>
                      </a:r>
                      <a:endParaRPr lang="en-US" sz="1100" b="0" i="0" u="none" strike="noStrike" dirty="0">
                        <a:solidFill>
                          <a:srgbClr val="000000"/>
                        </a:solidFill>
                        <a:latin typeface="+mn-lt"/>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chemeClr val="tx1"/>
                          </a:solidFill>
                        </a:rPr>
                        <a:t>Cust Lab CAT B</a:t>
                      </a:r>
                      <a:endParaRPr lang="en-US" sz="1100" b="0" i="0" u="none" strike="noStrike" dirty="0" smtClean="0">
                        <a:solidFill>
                          <a:schemeClr val="tx1"/>
                        </a:solidFill>
                        <a:latin typeface="+mn-lt"/>
                      </a:endParaRPr>
                    </a:p>
                  </a:txBody>
                  <a:tcPr marL="9525" marR="9525" marT="9525" marB="0" anchor="b">
                    <a:noFill/>
                  </a:tcPr>
                </a:tc>
                <a:tc>
                  <a:txBody>
                    <a:bodyPr/>
                    <a:lstStyle/>
                    <a:p>
                      <a:pPr algn="l" fontAlgn="b"/>
                      <a:r>
                        <a:rPr lang="en-US" sz="1100" b="0" i="0" u="none" strike="noStrike" dirty="0" smtClean="0">
                          <a:solidFill>
                            <a:schemeClr val="tx1"/>
                          </a:solidFill>
                          <a:latin typeface="+mn-lt"/>
                        </a:rPr>
                        <a:t>  CAT 3</a:t>
                      </a:r>
                      <a:endParaRPr lang="en-US" sz="1100" b="0" i="0" u="none" strike="noStrike" dirty="0">
                        <a:solidFill>
                          <a:schemeClr val="tx1"/>
                        </a:solidFill>
                        <a:latin typeface="+mn-lt"/>
                      </a:endParaRPr>
                    </a:p>
                  </a:txBody>
                  <a:tcPr marL="9525" marR="9525" marT="9525" marB="0" anchor="b"/>
                </a:tc>
              </a:tr>
            </a:tbl>
          </a:graphicData>
        </a:graphic>
      </p:graphicFrame>
      <p:graphicFrame>
        <p:nvGraphicFramePr>
          <p:cNvPr id="28" name="Table 27"/>
          <p:cNvGraphicFramePr>
            <a:graphicFrameLocks noGrp="1"/>
          </p:cNvGraphicFramePr>
          <p:nvPr/>
        </p:nvGraphicFramePr>
        <p:xfrm>
          <a:off x="5943600" y="3733006"/>
          <a:ext cx="1600200" cy="762000"/>
        </p:xfrm>
        <a:graphic>
          <a:graphicData uri="http://schemas.openxmlformats.org/drawingml/2006/table">
            <a:tbl>
              <a:tblPr>
                <a:tableStyleId>{3C2FFA5D-87B4-456A-9821-1D502468CF0F}</a:tableStyleId>
              </a:tblPr>
              <a:tblGrid>
                <a:gridCol w="927543"/>
                <a:gridCol w="672657"/>
              </a:tblGrid>
              <a:tr h="190500">
                <a:tc>
                  <a:txBody>
                    <a:bodyPr/>
                    <a:lstStyle/>
                    <a:p>
                      <a:pPr algn="l" fontAlgn="b"/>
                      <a:r>
                        <a:rPr lang="en-US" sz="1100" b="0" i="0" u="none" strike="noStrike" dirty="0" smtClean="0">
                          <a:solidFill>
                            <a:schemeClr val="dk1"/>
                          </a:solidFill>
                          <a:latin typeface="+mn-lt"/>
                        </a:rPr>
                        <a:t>OCD</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OCD code</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7030A0"/>
                          </a:solidFill>
                        </a:rPr>
                        <a:t>AHS Lab CAT</a:t>
                      </a:r>
                      <a:endParaRPr lang="en-US" sz="1100" b="0" i="0" u="none" strike="noStrike" dirty="0" smtClean="0">
                        <a:solidFill>
                          <a:srgbClr val="7030A0"/>
                        </a:solidFill>
                        <a:latin typeface="+mn-lt"/>
                      </a:endParaRPr>
                    </a:p>
                  </a:txBody>
                  <a:tcPr marL="9525" marR="9525" marT="9525" marB="0" anchor="b"/>
                </a:tc>
                <a:tc>
                  <a:txBody>
                    <a:bodyPr/>
                    <a:lstStyle/>
                    <a:p>
                      <a:pPr algn="l" fontAlgn="b"/>
                      <a:r>
                        <a:rPr lang="en-US" sz="1100" b="0" i="0" u="none" strike="noStrike" dirty="0" smtClean="0">
                          <a:solidFill>
                            <a:srgbClr val="7030A0"/>
                          </a:solidFill>
                          <a:latin typeface="Calibri"/>
                        </a:rPr>
                        <a:t>  CAT 1</a:t>
                      </a:r>
                      <a:endParaRPr lang="en-US" sz="1100" b="0" i="0" u="none" strike="noStrike" dirty="0">
                        <a:solidFill>
                          <a:srgbClr val="7030A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chemeClr val="tx1"/>
                          </a:solidFill>
                        </a:rPr>
                        <a:t>Lab CAT A</a:t>
                      </a:r>
                      <a:endParaRPr lang="en-US" sz="1100" b="0" i="0" u="none" strike="noStrike" dirty="0" smtClean="0">
                        <a:solidFill>
                          <a:schemeClr val="tx1"/>
                        </a:solidFill>
                        <a:latin typeface="+mn-lt"/>
                      </a:endParaRPr>
                    </a:p>
                  </a:txBody>
                  <a:tcPr marL="9525" marR="9525" marT="9525" marB="0" anchor="b"/>
                </a:tc>
                <a:tc>
                  <a:txBody>
                    <a:bodyPr/>
                    <a:lstStyle/>
                    <a:p>
                      <a:pPr algn="l" fontAlgn="b"/>
                      <a:r>
                        <a:rPr lang="en-US" sz="1100" b="0" i="0" u="none" strike="noStrike" dirty="0" smtClean="0">
                          <a:solidFill>
                            <a:schemeClr val="tx1"/>
                          </a:solidFill>
                          <a:latin typeface="+mn-lt"/>
                        </a:rPr>
                        <a:t>  CAT A</a:t>
                      </a:r>
                      <a:endParaRPr lang="en-US" sz="1100" b="0" i="0" u="none" strike="noStrike" dirty="0">
                        <a:solidFill>
                          <a:schemeClr val="tx1"/>
                        </a:solidFill>
                        <a:latin typeface="+mn-lt"/>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mn-lt"/>
                        </a:rPr>
                        <a:t>  </a:t>
                      </a:r>
                      <a:endParaRPr lang="en-US" sz="1100" b="0" i="0" u="none" strike="noStrike" dirty="0">
                        <a:solidFill>
                          <a:srgbClr val="000000"/>
                        </a:solidFill>
                        <a:latin typeface="+mn-lt"/>
                      </a:endParaRPr>
                    </a:p>
                  </a:txBody>
                  <a:tcPr marL="9525" marR="9525" marT="9525" marB="0" anchor="b"/>
                </a:tc>
              </a:tr>
            </a:tbl>
          </a:graphicData>
        </a:graphic>
      </p:graphicFrame>
      <p:cxnSp>
        <p:nvCxnSpPr>
          <p:cNvPr id="36" name="Straight Arrow Connector 35"/>
          <p:cNvCxnSpPr/>
          <p:nvPr/>
        </p:nvCxnSpPr>
        <p:spPr>
          <a:xfrm rot="16200000" flipH="1">
            <a:off x="5410200" y="2667000"/>
            <a:ext cx="1524000" cy="12192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381000" y="5105400"/>
            <a:ext cx="8229600" cy="369332"/>
          </a:xfrm>
          <a:prstGeom prst="rect">
            <a:avLst/>
          </a:prstGeom>
        </p:spPr>
        <p:txBody>
          <a:bodyPr wrap="square">
            <a:spAutoFit/>
          </a:bodyPr>
          <a:lstStyle/>
          <a:p>
            <a:r>
              <a:rPr lang="en-US" dirty="0" smtClean="0"/>
              <a:t>If there is no equivalent OCD item move on.</a:t>
            </a:r>
            <a:endParaRPr lang="en-US" dirty="0"/>
          </a:p>
        </p:txBody>
      </p:sp>
      <p:sp>
        <p:nvSpPr>
          <p:cNvPr id="16" name="Rectangle 15"/>
          <p:cNvSpPr/>
          <p:nvPr/>
        </p:nvSpPr>
        <p:spPr>
          <a:xfrm>
            <a:off x="5791200" y="4267200"/>
            <a:ext cx="1905000" cy="304800"/>
          </a:xfrm>
          <a:prstGeom prst="rect">
            <a:avLst/>
          </a:prstGeom>
          <a:solidFill>
            <a:schemeClr val="accent1">
              <a:alpha val="13000"/>
            </a:schemeClr>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7" name="Straight Arrow Connector 16"/>
          <p:cNvCxnSpPr/>
          <p:nvPr/>
        </p:nvCxnSpPr>
        <p:spPr>
          <a:xfrm rot="5400000" flipH="1" flipV="1">
            <a:off x="6629400" y="2819400"/>
            <a:ext cx="1524000" cy="1219200"/>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1" name="Table 20"/>
          <p:cNvGraphicFramePr>
            <a:graphicFrameLocks noGrp="1"/>
          </p:cNvGraphicFramePr>
          <p:nvPr/>
        </p:nvGraphicFramePr>
        <p:xfrm>
          <a:off x="5791200" y="838200"/>
          <a:ext cx="1930400" cy="762000"/>
        </p:xfrm>
        <a:graphic>
          <a:graphicData uri="http://schemas.openxmlformats.org/drawingml/2006/table">
            <a:tbl>
              <a:tblPr>
                <a:tableStyleId>{69C7853C-536D-4A76-A0AE-DD22124D55A5}</a:tableStyleId>
              </a:tblPr>
              <a:tblGrid>
                <a:gridCol w="965200"/>
                <a:gridCol w="965200"/>
              </a:tblGrid>
              <a:tr h="190500">
                <a:tc>
                  <a:txBody>
                    <a:bodyPr/>
                    <a:lstStyle/>
                    <a:p>
                      <a:pPr algn="l" fontAlgn="b"/>
                      <a:r>
                        <a:rPr lang="en-US" sz="1100" b="0" i="0" u="none" strike="noStrike" dirty="0" smtClean="0">
                          <a:solidFill>
                            <a:srgbClr val="000000"/>
                          </a:solidFill>
                          <a:latin typeface="Calibri"/>
                        </a:rPr>
                        <a:t>Display Name</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 Data</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 </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chemeClr val="tx1"/>
                          </a:solidFill>
                          <a:latin typeface="Calibri"/>
                        </a:rPr>
                        <a:t>  </a:t>
                      </a:r>
                      <a:endParaRPr lang="en-US" sz="1100" b="0" i="0" u="none" strike="noStrike" dirty="0">
                        <a:solidFill>
                          <a:schemeClr val="tx1"/>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FF0000"/>
                        </a:solidFill>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FF0000"/>
                        </a:solidFill>
                        <a:latin typeface="+mn-lt"/>
                      </a:endParaRPr>
                    </a:p>
                  </a:txBody>
                  <a:tcPr marL="9525" marR="9525" marT="9525" marB="0" anchor="b"/>
                </a:tc>
              </a:tr>
              <a:tr h="190500">
                <a:tc>
                  <a:txBody>
                    <a:bodyPr/>
                    <a:lstStyle/>
                    <a:p>
                      <a:pPr algn="l" fontAlgn="b"/>
                      <a:endParaRPr lang="en-US" sz="1100" b="0" i="0" u="none" strike="noStrike" dirty="0">
                        <a:solidFill>
                          <a:srgbClr val="000000"/>
                        </a:solidFill>
                        <a:latin typeface="Calibri"/>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FF0000"/>
                        </a:solidFill>
                        <a:latin typeface="+mn-lt"/>
                      </a:endParaRPr>
                    </a:p>
                  </a:txBody>
                  <a:tcPr marL="9525" marR="9525" marT="9525" marB="0" anchor="b"/>
                </a:tc>
              </a:tr>
            </a:tbl>
          </a:graphicData>
        </a:graphic>
      </p:graphicFrame>
      <p:graphicFrame>
        <p:nvGraphicFramePr>
          <p:cNvPr id="24" name="Table 23"/>
          <p:cNvGraphicFramePr>
            <a:graphicFrameLocks noGrp="1"/>
          </p:cNvGraphicFramePr>
          <p:nvPr/>
        </p:nvGraphicFramePr>
        <p:xfrm>
          <a:off x="1371600" y="838200"/>
          <a:ext cx="1930400" cy="762000"/>
        </p:xfrm>
        <a:graphic>
          <a:graphicData uri="http://schemas.openxmlformats.org/drawingml/2006/table">
            <a:tbl>
              <a:tblPr>
                <a:tableStyleId>{69C7853C-536D-4A76-A0AE-DD22124D55A5}</a:tableStyleId>
              </a:tblPr>
              <a:tblGrid>
                <a:gridCol w="965200"/>
                <a:gridCol w="965200"/>
              </a:tblGrid>
              <a:tr h="190500">
                <a:tc>
                  <a:txBody>
                    <a:bodyPr/>
                    <a:lstStyle/>
                    <a:p>
                      <a:pPr algn="l" fontAlgn="b"/>
                      <a:r>
                        <a:rPr lang="en-US" sz="1100" b="0" i="0" u="none" strike="noStrike" dirty="0" smtClean="0">
                          <a:solidFill>
                            <a:srgbClr val="000000"/>
                          </a:solidFill>
                          <a:latin typeface="Calibri"/>
                        </a:rPr>
                        <a:t>Display Name</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 Data</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AHS Lab CAT</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chemeClr val="tx1"/>
                          </a:solidFill>
                          <a:latin typeface="Calibri"/>
                        </a:rPr>
                        <a:t>  11/06/09</a:t>
                      </a:r>
                      <a:endParaRPr lang="en-US" sz="1100" b="0" i="0" u="none" strike="noStrike" dirty="0">
                        <a:solidFill>
                          <a:schemeClr val="tx1"/>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AHS Lab CAT</a:t>
                      </a:r>
                      <a:endParaRPr lang="en-US" sz="1100" b="0" i="0" u="none" strike="noStrike" dirty="0" smtClean="0">
                        <a:solidFill>
                          <a:srgbClr val="000000"/>
                        </a:solidFill>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latin typeface="+mn-lt"/>
                        </a:rPr>
                        <a:t>  02/24/09</a:t>
                      </a: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Cust Lab CAT </a:t>
                      </a:r>
                      <a:endParaRPr lang="en-US" sz="1100" b="0" i="0" u="none" strike="noStrike" dirty="0" smtClean="0">
                        <a:solidFill>
                          <a:srgbClr val="000000"/>
                        </a:solidFill>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latin typeface="+mn-lt"/>
                        </a:rPr>
                        <a:t>  06/07/09</a:t>
                      </a:r>
                    </a:p>
                  </a:txBody>
                  <a:tcPr marL="9525" marR="9525" marT="9525" marB="0" anchor="b"/>
                </a:tc>
              </a:tr>
            </a:tbl>
          </a:graphicData>
        </a:graphic>
      </p:graphicFrame>
      <p:sp>
        <p:nvSpPr>
          <p:cNvPr id="30" name="TextBox 29"/>
          <p:cNvSpPr txBox="1"/>
          <p:nvPr/>
        </p:nvSpPr>
        <p:spPr>
          <a:xfrm>
            <a:off x="1574800" y="304800"/>
            <a:ext cx="1524000" cy="381000"/>
          </a:xfrm>
          <a:prstGeom prst="rect">
            <a:avLst/>
          </a:prstGeom>
          <a:noFill/>
        </p:spPr>
        <p:txBody>
          <a:bodyPr wrap="square" rtlCol="0">
            <a:spAutoFit/>
          </a:bodyPr>
          <a:lstStyle/>
          <a:p>
            <a:pPr algn="ctr"/>
            <a:r>
              <a:rPr lang="en-US" b="1" dirty="0" smtClean="0">
                <a:solidFill>
                  <a:schemeClr val="bg1">
                    <a:lumMod val="50000"/>
                  </a:schemeClr>
                </a:solidFill>
              </a:rPr>
              <a:t>V10</a:t>
            </a:r>
            <a:endParaRPr lang="en-US" b="1" dirty="0">
              <a:solidFill>
                <a:schemeClr val="bg1">
                  <a:lumMod val="50000"/>
                </a:schemeClr>
              </a:solidFill>
            </a:endParaRPr>
          </a:p>
        </p:txBody>
      </p:sp>
      <p:sp>
        <p:nvSpPr>
          <p:cNvPr id="31" name="TextBox 30"/>
          <p:cNvSpPr txBox="1"/>
          <p:nvPr/>
        </p:nvSpPr>
        <p:spPr>
          <a:xfrm>
            <a:off x="6019800" y="304800"/>
            <a:ext cx="1524000" cy="381000"/>
          </a:xfrm>
          <a:prstGeom prst="rect">
            <a:avLst/>
          </a:prstGeom>
          <a:noFill/>
        </p:spPr>
        <p:txBody>
          <a:bodyPr wrap="square" rtlCol="0">
            <a:spAutoFit/>
          </a:bodyPr>
          <a:lstStyle/>
          <a:p>
            <a:pPr algn="ctr"/>
            <a:r>
              <a:rPr lang="en-US" b="1" dirty="0" smtClean="0">
                <a:solidFill>
                  <a:schemeClr val="bg1">
                    <a:lumMod val="50000"/>
                  </a:schemeClr>
                </a:solidFill>
              </a:rPr>
              <a:t>V11</a:t>
            </a:r>
            <a:endParaRPr lang="en-US" b="1" dirty="0">
              <a:solidFill>
                <a:schemeClr val="bg1">
                  <a:lumMod val="50000"/>
                </a:schemeClr>
              </a:solidFill>
            </a:endParaRPr>
          </a:p>
        </p:txBody>
      </p:sp>
      <p:cxnSp>
        <p:nvCxnSpPr>
          <p:cNvPr id="32" name="Straight Connector 31"/>
          <p:cNvCxnSpPr/>
          <p:nvPr/>
        </p:nvCxnSpPr>
        <p:spPr>
          <a:xfrm rot="5400000">
            <a:off x="2286537" y="2705100"/>
            <a:ext cx="4495800" cy="158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Table 22"/>
          <p:cNvGraphicFramePr>
            <a:graphicFrameLocks noGrp="1"/>
          </p:cNvGraphicFramePr>
          <p:nvPr/>
        </p:nvGraphicFramePr>
        <p:xfrm>
          <a:off x="304800" y="2209800"/>
          <a:ext cx="1600200" cy="762000"/>
        </p:xfrm>
        <a:graphic>
          <a:graphicData uri="http://schemas.openxmlformats.org/drawingml/2006/table">
            <a:tbl>
              <a:tblPr>
                <a:tableStyleId>{3C2FFA5D-87B4-456A-9821-1D502468CF0F}</a:tableStyleId>
              </a:tblPr>
              <a:tblGrid>
                <a:gridCol w="927543"/>
                <a:gridCol w="672657"/>
              </a:tblGrid>
              <a:tr h="190500">
                <a:tc>
                  <a:txBody>
                    <a:bodyPr/>
                    <a:lstStyle/>
                    <a:p>
                      <a:pPr algn="l" fontAlgn="b"/>
                      <a:r>
                        <a:rPr lang="en-US" sz="1100" u="none" strike="noStrike" dirty="0" smtClean="0"/>
                        <a:t>HMP</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HMP code</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AHS Lab CAT</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Calibri"/>
                        </a:rPr>
                        <a:t>  CAT 1</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FF0000"/>
                          </a:solidFill>
                        </a:rPr>
                        <a:t>Cust Lab CAT A</a:t>
                      </a:r>
                      <a:endParaRPr lang="en-US" sz="1100" b="0" i="0" u="none" strike="noStrike" dirty="0" smtClean="0">
                        <a:solidFill>
                          <a:srgbClr val="FF0000"/>
                        </a:solidFill>
                        <a:latin typeface="+mn-lt"/>
                      </a:endParaRPr>
                    </a:p>
                  </a:txBody>
                  <a:tcPr marL="9525" marR="9525" marT="9525" marB="0" anchor="b"/>
                </a:tc>
                <a:tc>
                  <a:txBody>
                    <a:bodyPr/>
                    <a:lstStyle/>
                    <a:p>
                      <a:pPr algn="l" fontAlgn="b"/>
                      <a:r>
                        <a:rPr lang="en-US" sz="1100" b="0" i="0" u="none" strike="noStrike" dirty="0" smtClean="0">
                          <a:solidFill>
                            <a:srgbClr val="FF0000"/>
                          </a:solidFill>
                          <a:latin typeface="+mn-lt"/>
                        </a:rPr>
                        <a:t>  CAT 2</a:t>
                      </a:r>
                      <a:endParaRPr lang="en-US" sz="1100" b="0" i="0" u="none" strike="noStrike" dirty="0">
                        <a:solidFill>
                          <a:srgbClr val="FF0000"/>
                        </a:solidFill>
                        <a:latin typeface="+mn-lt"/>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FF0000"/>
                          </a:solidFill>
                        </a:rPr>
                        <a:t>Cust Lab CAT B</a:t>
                      </a:r>
                      <a:endParaRPr lang="en-US" sz="1100" b="0" i="0" u="none" strike="noStrike" dirty="0" smtClean="0">
                        <a:solidFill>
                          <a:srgbClr val="FF0000"/>
                        </a:solidFill>
                        <a:latin typeface="+mn-lt"/>
                      </a:endParaRPr>
                    </a:p>
                  </a:txBody>
                  <a:tcPr marL="9525" marR="9525" marT="9525" marB="0" anchor="b"/>
                </a:tc>
                <a:tc>
                  <a:txBody>
                    <a:bodyPr/>
                    <a:lstStyle/>
                    <a:p>
                      <a:pPr algn="l" fontAlgn="b"/>
                      <a:r>
                        <a:rPr lang="en-US" sz="1100" b="0" i="0" u="none" strike="noStrike" dirty="0" smtClean="0">
                          <a:solidFill>
                            <a:srgbClr val="FF0000"/>
                          </a:solidFill>
                          <a:latin typeface="+mn-lt"/>
                        </a:rPr>
                        <a:t>  CAT 3</a:t>
                      </a:r>
                      <a:endParaRPr lang="en-US" sz="1100" b="0" i="0" u="none" strike="noStrike" dirty="0">
                        <a:solidFill>
                          <a:srgbClr val="FF0000"/>
                        </a:solidFill>
                        <a:latin typeface="+mn-lt"/>
                      </a:endParaRPr>
                    </a:p>
                  </a:txBody>
                  <a:tcPr marL="9525" marR="9525" marT="9525" marB="0" anchor="b"/>
                </a:tc>
              </a:tr>
            </a:tbl>
          </a:graphicData>
        </a:graphic>
      </p:graphicFrame>
      <p:cxnSp>
        <p:nvCxnSpPr>
          <p:cNvPr id="15" name="Straight Arrow Connector 14"/>
          <p:cNvCxnSpPr/>
          <p:nvPr/>
        </p:nvCxnSpPr>
        <p:spPr>
          <a:xfrm rot="5400000" flipH="1" flipV="1">
            <a:off x="1485900" y="1866900"/>
            <a:ext cx="3802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18" name="Table 17"/>
          <p:cNvGraphicFramePr>
            <a:graphicFrameLocks noGrp="1"/>
          </p:cNvGraphicFramePr>
          <p:nvPr/>
        </p:nvGraphicFramePr>
        <p:xfrm>
          <a:off x="2743200" y="2209800"/>
          <a:ext cx="1600200" cy="762000"/>
        </p:xfrm>
        <a:graphic>
          <a:graphicData uri="http://schemas.openxmlformats.org/drawingml/2006/table">
            <a:tbl>
              <a:tblPr>
                <a:tableStyleId>{3C2FFA5D-87B4-456A-9821-1D502468CF0F}</a:tableStyleId>
              </a:tblPr>
              <a:tblGrid>
                <a:gridCol w="927543"/>
                <a:gridCol w="672657"/>
              </a:tblGrid>
              <a:tr h="190500">
                <a:tc>
                  <a:txBody>
                    <a:bodyPr/>
                    <a:lstStyle/>
                    <a:p>
                      <a:pPr algn="l" fontAlgn="b"/>
                      <a:r>
                        <a:rPr lang="en-US" sz="1100" b="0" i="0" u="none" strike="noStrike" dirty="0" smtClean="0">
                          <a:solidFill>
                            <a:schemeClr val="dk1"/>
                          </a:solidFill>
                          <a:latin typeface="+mn-lt"/>
                        </a:rPr>
                        <a:t>OID</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OID code</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 Lab CAT</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Calibri"/>
                        </a:rPr>
                        <a:t>  CAT</a:t>
                      </a:r>
                      <a:r>
                        <a:rPr lang="en-US" sz="1100" b="0" i="0" u="none" strike="noStrike" baseline="0" dirty="0" smtClean="0">
                          <a:solidFill>
                            <a:srgbClr val="000000"/>
                          </a:solidFill>
                          <a:latin typeface="Calibri"/>
                        </a:rPr>
                        <a:t> 5</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 Lab CAT A</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mn-lt"/>
                        </a:rPr>
                        <a:t>  CAT 6</a:t>
                      </a:r>
                      <a:endParaRPr lang="en-US" sz="1100" b="0" i="0" u="none" strike="noStrike" dirty="0">
                        <a:solidFill>
                          <a:srgbClr val="000000"/>
                        </a:solidFill>
                        <a:latin typeface="+mn-lt"/>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mn-lt"/>
                        </a:rPr>
                        <a:t>  </a:t>
                      </a:r>
                      <a:endParaRPr lang="en-US" sz="1100" b="0" i="0" u="none" strike="noStrike" dirty="0">
                        <a:solidFill>
                          <a:srgbClr val="000000"/>
                        </a:solidFill>
                        <a:latin typeface="+mn-lt"/>
                      </a:endParaRPr>
                    </a:p>
                  </a:txBody>
                  <a:tcPr marL="9525" marR="9525" marT="9525" marB="0" anchor="b"/>
                </a:tc>
              </a:tr>
            </a:tbl>
          </a:graphicData>
        </a:graphic>
      </p:graphicFrame>
      <p:graphicFrame>
        <p:nvGraphicFramePr>
          <p:cNvPr id="22" name="Table 21"/>
          <p:cNvGraphicFramePr>
            <a:graphicFrameLocks noGrp="1"/>
          </p:cNvGraphicFramePr>
          <p:nvPr/>
        </p:nvGraphicFramePr>
        <p:xfrm>
          <a:off x="4724400" y="2209006"/>
          <a:ext cx="1600200" cy="762000"/>
        </p:xfrm>
        <a:graphic>
          <a:graphicData uri="http://schemas.openxmlformats.org/drawingml/2006/table">
            <a:tbl>
              <a:tblPr>
                <a:tableStyleId>{3C2FFA5D-87B4-456A-9821-1D502468CF0F}</a:tableStyleId>
              </a:tblPr>
              <a:tblGrid>
                <a:gridCol w="927543"/>
                <a:gridCol w="672657"/>
              </a:tblGrid>
              <a:tr h="190500">
                <a:tc>
                  <a:txBody>
                    <a:bodyPr/>
                    <a:lstStyle/>
                    <a:p>
                      <a:pPr algn="l" fontAlgn="b"/>
                      <a:r>
                        <a:rPr lang="en-US" sz="1100" u="none" strike="noStrike" dirty="0" smtClean="0"/>
                        <a:t>HMP</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HMP code</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7030A0"/>
                          </a:solidFill>
                        </a:rPr>
                        <a:t>AHS Lab CAT</a:t>
                      </a:r>
                      <a:endParaRPr lang="en-US" sz="1100" b="0" i="0" u="none" strike="noStrike" dirty="0" smtClean="0">
                        <a:solidFill>
                          <a:srgbClr val="7030A0"/>
                        </a:solidFill>
                        <a:latin typeface="+mn-lt"/>
                      </a:endParaRPr>
                    </a:p>
                  </a:txBody>
                  <a:tcPr marL="9525" marR="9525" marT="9525" marB="0" anchor="b"/>
                </a:tc>
                <a:tc>
                  <a:txBody>
                    <a:bodyPr/>
                    <a:lstStyle/>
                    <a:p>
                      <a:pPr algn="l" fontAlgn="b"/>
                      <a:r>
                        <a:rPr lang="en-US" sz="1100" b="0" i="0" u="none" strike="noStrike" dirty="0" smtClean="0">
                          <a:solidFill>
                            <a:srgbClr val="7030A0"/>
                          </a:solidFill>
                          <a:latin typeface="Calibri"/>
                        </a:rPr>
                        <a:t>  CAT 1</a:t>
                      </a:r>
                      <a:endParaRPr lang="en-US" sz="1100" b="0" i="0" u="none" strike="noStrike" dirty="0">
                        <a:solidFill>
                          <a:srgbClr val="7030A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chemeClr val="tx1"/>
                          </a:solidFill>
                        </a:rPr>
                        <a:t>Cust Lab CAT A</a:t>
                      </a:r>
                      <a:endParaRPr lang="en-US" sz="1100" b="0" i="0" u="none" strike="noStrike" dirty="0" smtClean="0">
                        <a:solidFill>
                          <a:schemeClr val="tx1"/>
                        </a:solidFill>
                        <a:latin typeface="+mn-lt"/>
                      </a:endParaRPr>
                    </a:p>
                  </a:txBody>
                  <a:tcPr marL="9525" marR="9525" marT="9525" marB="0" anchor="b"/>
                </a:tc>
                <a:tc>
                  <a:txBody>
                    <a:bodyPr/>
                    <a:lstStyle/>
                    <a:p>
                      <a:pPr algn="l" fontAlgn="b"/>
                      <a:r>
                        <a:rPr lang="en-US" sz="1100" b="0" i="0" u="none" strike="noStrike" dirty="0" smtClean="0">
                          <a:solidFill>
                            <a:schemeClr val="tx1"/>
                          </a:solidFill>
                          <a:latin typeface="+mn-lt"/>
                        </a:rPr>
                        <a:t>  CAT 2</a:t>
                      </a:r>
                      <a:endParaRPr lang="en-US" sz="1100" b="0" i="0" u="none" strike="noStrike" dirty="0">
                        <a:solidFill>
                          <a:schemeClr val="tx1"/>
                        </a:solidFill>
                        <a:latin typeface="+mn-lt"/>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chemeClr val="tx1"/>
                          </a:solidFill>
                        </a:rPr>
                        <a:t>Cust Lab CAT B</a:t>
                      </a:r>
                      <a:endParaRPr lang="en-US" sz="1100" b="0" i="0" u="none" strike="noStrike" dirty="0" smtClean="0">
                        <a:solidFill>
                          <a:schemeClr val="tx1"/>
                        </a:solidFill>
                        <a:latin typeface="+mn-lt"/>
                      </a:endParaRPr>
                    </a:p>
                  </a:txBody>
                  <a:tcPr marL="9525" marR="9525" marT="9525" marB="0" anchor="b"/>
                </a:tc>
                <a:tc>
                  <a:txBody>
                    <a:bodyPr/>
                    <a:lstStyle/>
                    <a:p>
                      <a:pPr algn="l" fontAlgn="b"/>
                      <a:r>
                        <a:rPr lang="en-US" sz="1100" b="0" i="0" u="none" strike="noStrike" dirty="0" smtClean="0">
                          <a:solidFill>
                            <a:schemeClr val="tx1"/>
                          </a:solidFill>
                          <a:latin typeface="+mn-lt"/>
                        </a:rPr>
                        <a:t>  CAT 3</a:t>
                      </a:r>
                      <a:endParaRPr lang="en-US" sz="1100" b="0" i="0" u="none" strike="noStrike" dirty="0">
                        <a:solidFill>
                          <a:schemeClr val="tx1"/>
                        </a:solidFill>
                        <a:latin typeface="+mn-lt"/>
                      </a:endParaRPr>
                    </a:p>
                  </a:txBody>
                  <a:tcPr marL="9525" marR="9525" marT="9525" marB="0" anchor="b"/>
                </a:tc>
              </a:tr>
            </a:tbl>
          </a:graphicData>
        </a:graphic>
      </p:graphicFrame>
      <p:cxnSp>
        <p:nvCxnSpPr>
          <p:cNvPr id="25" name="Straight Arrow Connector 24"/>
          <p:cNvCxnSpPr/>
          <p:nvPr/>
        </p:nvCxnSpPr>
        <p:spPr>
          <a:xfrm rot="5400000" flipH="1" flipV="1">
            <a:off x="7200900" y="1866106"/>
            <a:ext cx="3802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26" name="Table 25"/>
          <p:cNvGraphicFramePr>
            <a:graphicFrameLocks noGrp="1"/>
          </p:cNvGraphicFramePr>
          <p:nvPr/>
        </p:nvGraphicFramePr>
        <p:xfrm>
          <a:off x="7162800" y="2209006"/>
          <a:ext cx="1600200" cy="762000"/>
        </p:xfrm>
        <a:graphic>
          <a:graphicData uri="http://schemas.openxmlformats.org/drawingml/2006/table">
            <a:tbl>
              <a:tblPr>
                <a:tableStyleId>{3C2FFA5D-87B4-456A-9821-1D502468CF0F}</a:tableStyleId>
              </a:tblPr>
              <a:tblGrid>
                <a:gridCol w="927543"/>
                <a:gridCol w="672657"/>
              </a:tblGrid>
              <a:tr h="190500">
                <a:tc>
                  <a:txBody>
                    <a:bodyPr/>
                    <a:lstStyle/>
                    <a:p>
                      <a:pPr algn="l" fontAlgn="b"/>
                      <a:r>
                        <a:rPr lang="en-US" sz="1100" b="0" i="0" u="none" strike="noStrike" dirty="0" smtClean="0">
                          <a:solidFill>
                            <a:schemeClr val="dk1"/>
                          </a:solidFill>
                          <a:latin typeface="+mn-lt"/>
                        </a:rPr>
                        <a:t>OID</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OID code</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FF0000"/>
                          </a:solidFill>
                        </a:rPr>
                        <a:t> Lab CAT</a:t>
                      </a:r>
                      <a:endParaRPr lang="en-US" sz="1100" b="0" i="0" u="none" strike="noStrike" dirty="0" smtClean="0">
                        <a:solidFill>
                          <a:srgbClr val="FF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Calibri"/>
                        </a:rPr>
                        <a:t>  </a:t>
                      </a:r>
                      <a:r>
                        <a:rPr lang="en-US" sz="1100" b="0" i="0" u="none" strike="noStrike" dirty="0" smtClean="0">
                          <a:solidFill>
                            <a:srgbClr val="FF0000"/>
                          </a:solidFill>
                          <a:latin typeface="Calibri"/>
                        </a:rPr>
                        <a:t>CAT</a:t>
                      </a:r>
                      <a:r>
                        <a:rPr lang="en-US" sz="1100" b="0" i="0" u="none" strike="noStrike" baseline="0" dirty="0" smtClean="0">
                          <a:solidFill>
                            <a:srgbClr val="FF0000"/>
                          </a:solidFill>
                          <a:latin typeface="Calibri"/>
                        </a:rPr>
                        <a:t> 5</a:t>
                      </a:r>
                      <a:endParaRPr lang="en-US" sz="1100" b="0" i="0" u="none" strike="noStrike" dirty="0">
                        <a:solidFill>
                          <a:srgbClr val="FF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baseline="0" dirty="0" smtClean="0">
                          <a:solidFill>
                            <a:schemeClr val="tx1"/>
                          </a:solidFill>
                        </a:rPr>
                        <a:t> </a:t>
                      </a:r>
                      <a:r>
                        <a:rPr lang="en-US" sz="1100" u="none" strike="noStrike" dirty="0" smtClean="0">
                          <a:solidFill>
                            <a:schemeClr val="tx1"/>
                          </a:solidFill>
                        </a:rPr>
                        <a:t>Lab CAT A</a:t>
                      </a:r>
                      <a:endParaRPr lang="en-US" sz="1100" b="0" i="0" u="none" strike="noStrike" dirty="0" smtClean="0">
                        <a:solidFill>
                          <a:schemeClr val="tx1"/>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mn-lt"/>
                        </a:rPr>
                        <a:t>  CAT 6</a:t>
                      </a:r>
                      <a:endParaRPr lang="en-US" sz="1100" b="0" i="0" u="none" strike="noStrike" dirty="0">
                        <a:solidFill>
                          <a:srgbClr val="000000"/>
                        </a:solidFill>
                        <a:latin typeface="+mn-lt"/>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chemeClr val="tx1"/>
                          </a:solidFill>
                        </a:rPr>
                        <a:t>Cust Lab CAT B</a:t>
                      </a:r>
                      <a:endParaRPr lang="en-US" sz="1100" b="0" i="0" u="none" strike="noStrike" dirty="0" smtClean="0">
                        <a:solidFill>
                          <a:schemeClr val="tx1"/>
                        </a:solidFill>
                        <a:latin typeface="+mn-lt"/>
                      </a:endParaRPr>
                    </a:p>
                  </a:txBody>
                  <a:tcPr marL="9525" marR="9525" marT="9525" marB="0" anchor="b">
                    <a:noFill/>
                  </a:tcPr>
                </a:tc>
                <a:tc>
                  <a:txBody>
                    <a:bodyPr/>
                    <a:lstStyle/>
                    <a:p>
                      <a:pPr algn="l" fontAlgn="b"/>
                      <a:r>
                        <a:rPr lang="en-US" sz="1100" b="0" i="0" u="none" strike="noStrike" dirty="0" smtClean="0">
                          <a:solidFill>
                            <a:schemeClr val="tx1"/>
                          </a:solidFill>
                          <a:latin typeface="+mn-lt"/>
                        </a:rPr>
                        <a:t>  CAT 3</a:t>
                      </a:r>
                      <a:endParaRPr lang="en-US" sz="1100" b="0" i="0" u="none" strike="noStrike" dirty="0">
                        <a:solidFill>
                          <a:schemeClr val="tx1"/>
                        </a:solidFill>
                        <a:latin typeface="+mn-lt"/>
                      </a:endParaRPr>
                    </a:p>
                  </a:txBody>
                  <a:tcPr marL="9525" marR="9525" marT="9525" marB="0" anchor="b"/>
                </a:tc>
              </a:tr>
            </a:tbl>
          </a:graphicData>
        </a:graphic>
      </p:graphicFrame>
      <p:graphicFrame>
        <p:nvGraphicFramePr>
          <p:cNvPr id="28" name="Table 27"/>
          <p:cNvGraphicFramePr>
            <a:graphicFrameLocks noGrp="1"/>
          </p:cNvGraphicFramePr>
          <p:nvPr/>
        </p:nvGraphicFramePr>
        <p:xfrm>
          <a:off x="5943600" y="3733006"/>
          <a:ext cx="1600200" cy="762000"/>
        </p:xfrm>
        <a:graphic>
          <a:graphicData uri="http://schemas.openxmlformats.org/drawingml/2006/table">
            <a:tbl>
              <a:tblPr>
                <a:tableStyleId>{3C2FFA5D-87B4-456A-9821-1D502468CF0F}</a:tableStyleId>
              </a:tblPr>
              <a:tblGrid>
                <a:gridCol w="927543"/>
                <a:gridCol w="672657"/>
              </a:tblGrid>
              <a:tr h="190500">
                <a:tc>
                  <a:txBody>
                    <a:bodyPr/>
                    <a:lstStyle/>
                    <a:p>
                      <a:pPr algn="l" fontAlgn="b"/>
                      <a:r>
                        <a:rPr lang="en-US" sz="1100" b="0" i="0" u="none" strike="noStrike" dirty="0" smtClean="0">
                          <a:solidFill>
                            <a:schemeClr val="dk1"/>
                          </a:solidFill>
                          <a:latin typeface="+mn-lt"/>
                        </a:rPr>
                        <a:t>OCD</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OCD code</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FF0000"/>
                          </a:solidFill>
                        </a:rPr>
                        <a:t>AHS Lab CAT</a:t>
                      </a:r>
                      <a:endParaRPr lang="en-US" sz="1100" b="0" i="0" u="none" strike="noStrike" dirty="0" smtClean="0">
                        <a:solidFill>
                          <a:srgbClr val="FF0000"/>
                        </a:solidFill>
                        <a:latin typeface="+mn-lt"/>
                      </a:endParaRPr>
                    </a:p>
                  </a:txBody>
                  <a:tcPr marL="9525" marR="9525" marT="9525" marB="0" anchor="b"/>
                </a:tc>
                <a:tc>
                  <a:txBody>
                    <a:bodyPr/>
                    <a:lstStyle/>
                    <a:p>
                      <a:pPr algn="l" fontAlgn="b"/>
                      <a:r>
                        <a:rPr lang="en-US" sz="1100" b="0" i="0" u="none" strike="noStrike" dirty="0" smtClean="0">
                          <a:solidFill>
                            <a:srgbClr val="FF0000"/>
                          </a:solidFill>
                          <a:latin typeface="Calibri"/>
                        </a:rPr>
                        <a:t>  CAT 1</a:t>
                      </a:r>
                      <a:endParaRPr lang="en-US" sz="1100" b="0" i="0" u="none" strike="noStrike" dirty="0">
                        <a:solidFill>
                          <a:srgbClr val="FF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chemeClr val="tx1"/>
                          </a:solidFill>
                        </a:rPr>
                        <a:t>Lab CAT A</a:t>
                      </a:r>
                      <a:endParaRPr lang="en-US" sz="1100" b="0" i="0" u="none" strike="noStrike" dirty="0" smtClean="0">
                        <a:solidFill>
                          <a:schemeClr val="tx1"/>
                        </a:solidFill>
                        <a:latin typeface="+mn-lt"/>
                      </a:endParaRPr>
                    </a:p>
                  </a:txBody>
                  <a:tcPr marL="9525" marR="9525" marT="9525" marB="0" anchor="b"/>
                </a:tc>
                <a:tc>
                  <a:txBody>
                    <a:bodyPr/>
                    <a:lstStyle/>
                    <a:p>
                      <a:pPr algn="l" fontAlgn="b"/>
                      <a:r>
                        <a:rPr lang="en-US" sz="1100" b="0" i="0" u="none" strike="noStrike" dirty="0" smtClean="0">
                          <a:solidFill>
                            <a:schemeClr val="tx1"/>
                          </a:solidFill>
                          <a:latin typeface="+mn-lt"/>
                        </a:rPr>
                        <a:t>  CAT A</a:t>
                      </a:r>
                      <a:endParaRPr lang="en-US" sz="1100" b="0" i="0" u="none" strike="noStrike" dirty="0">
                        <a:solidFill>
                          <a:schemeClr val="tx1"/>
                        </a:solidFill>
                        <a:latin typeface="+mn-lt"/>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mn-lt"/>
                        </a:rPr>
                        <a:t>  </a:t>
                      </a:r>
                      <a:endParaRPr lang="en-US" sz="1100" b="0" i="0" u="none" strike="noStrike" dirty="0">
                        <a:solidFill>
                          <a:srgbClr val="000000"/>
                        </a:solidFill>
                        <a:latin typeface="+mn-lt"/>
                      </a:endParaRPr>
                    </a:p>
                  </a:txBody>
                  <a:tcPr marL="9525" marR="9525" marT="9525" marB="0" anchor="b"/>
                </a:tc>
              </a:tr>
            </a:tbl>
          </a:graphicData>
        </a:graphic>
      </p:graphicFrame>
      <p:cxnSp>
        <p:nvCxnSpPr>
          <p:cNvPr id="36" name="Straight Arrow Connector 35"/>
          <p:cNvCxnSpPr/>
          <p:nvPr/>
        </p:nvCxnSpPr>
        <p:spPr>
          <a:xfrm rot="16200000" flipH="1">
            <a:off x="5410200" y="2667000"/>
            <a:ext cx="1524000" cy="12192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381000" y="5105400"/>
            <a:ext cx="8229600" cy="1477328"/>
          </a:xfrm>
          <a:prstGeom prst="rect">
            <a:avLst/>
          </a:prstGeom>
        </p:spPr>
        <p:txBody>
          <a:bodyPr wrap="square">
            <a:spAutoFit/>
          </a:bodyPr>
          <a:lstStyle/>
          <a:p>
            <a:r>
              <a:rPr lang="en-US" dirty="0" smtClean="0"/>
              <a:t>Map Unmapped HMP items</a:t>
            </a:r>
          </a:p>
          <a:p>
            <a:r>
              <a:rPr lang="en-US" dirty="0" smtClean="0"/>
              <a:t>The remaining HMP items that are not mapped would be the Allscripts delivered HMP items. The v11 upgrade automatically links v10 HMP items that were delivered by Allscripts to the OCD, but you must still tell the system which OID item in your system they correspond to.</a:t>
            </a:r>
            <a:endParaRPr lang="en-US" dirty="0"/>
          </a:p>
        </p:txBody>
      </p:sp>
      <p:cxnSp>
        <p:nvCxnSpPr>
          <p:cNvPr id="21" name="Straight Arrow Connector 20"/>
          <p:cNvCxnSpPr/>
          <p:nvPr/>
        </p:nvCxnSpPr>
        <p:spPr>
          <a:xfrm rot="5400000" flipH="1" flipV="1">
            <a:off x="6629400" y="2667000"/>
            <a:ext cx="1524000" cy="12192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flipH="1" flipV="1">
            <a:off x="6629400" y="2819400"/>
            <a:ext cx="1524000" cy="1219200"/>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1" name="Table 30"/>
          <p:cNvGraphicFramePr>
            <a:graphicFrameLocks noGrp="1"/>
          </p:cNvGraphicFramePr>
          <p:nvPr/>
        </p:nvGraphicFramePr>
        <p:xfrm>
          <a:off x="5791200" y="838200"/>
          <a:ext cx="1930400" cy="762000"/>
        </p:xfrm>
        <a:graphic>
          <a:graphicData uri="http://schemas.openxmlformats.org/drawingml/2006/table">
            <a:tbl>
              <a:tblPr>
                <a:tableStyleId>{69C7853C-536D-4A76-A0AE-DD22124D55A5}</a:tableStyleId>
              </a:tblPr>
              <a:tblGrid>
                <a:gridCol w="965200"/>
                <a:gridCol w="965200"/>
              </a:tblGrid>
              <a:tr h="190500">
                <a:tc>
                  <a:txBody>
                    <a:bodyPr/>
                    <a:lstStyle/>
                    <a:p>
                      <a:pPr algn="l" fontAlgn="b"/>
                      <a:r>
                        <a:rPr lang="en-US" sz="1100" b="0" i="0" u="none" strike="noStrike" dirty="0" smtClean="0">
                          <a:solidFill>
                            <a:srgbClr val="000000"/>
                          </a:solidFill>
                          <a:latin typeface="Calibri"/>
                        </a:rPr>
                        <a:t>Display Name</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 Data</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 </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chemeClr val="tx1"/>
                          </a:solidFill>
                          <a:latin typeface="Calibri"/>
                        </a:rPr>
                        <a:t>  </a:t>
                      </a:r>
                      <a:endParaRPr lang="en-US" sz="1100" b="0" i="0" u="none" strike="noStrike" dirty="0">
                        <a:solidFill>
                          <a:schemeClr val="tx1"/>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FF0000"/>
                        </a:solidFill>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FF0000"/>
                        </a:solidFill>
                        <a:latin typeface="+mn-lt"/>
                      </a:endParaRPr>
                    </a:p>
                  </a:txBody>
                  <a:tcPr marL="9525" marR="9525" marT="9525" marB="0" anchor="b"/>
                </a:tc>
              </a:tr>
              <a:tr h="190500">
                <a:tc>
                  <a:txBody>
                    <a:bodyPr/>
                    <a:lstStyle/>
                    <a:p>
                      <a:pPr algn="l" fontAlgn="b"/>
                      <a:endParaRPr lang="en-US" sz="1100" b="0" i="0" u="none" strike="noStrike" dirty="0">
                        <a:solidFill>
                          <a:srgbClr val="000000"/>
                        </a:solidFill>
                        <a:latin typeface="Calibri"/>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FF0000"/>
                        </a:solidFill>
                        <a:latin typeface="+mn-lt"/>
                      </a:endParaRPr>
                    </a:p>
                  </a:txBody>
                  <a:tcPr marL="9525" marR="9525" marT="9525" marB="0" anchor="b"/>
                </a:tc>
              </a:tr>
            </a:tbl>
          </a:graphicData>
        </a:graphic>
      </p:graphicFrame>
      <p:graphicFrame>
        <p:nvGraphicFramePr>
          <p:cNvPr id="32" name="Table 31"/>
          <p:cNvGraphicFramePr>
            <a:graphicFrameLocks noGrp="1"/>
          </p:cNvGraphicFramePr>
          <p:nvPr/>
        </p:nvGraphicFramePr>
        <p:xfrm>
          <a:off x="1371600" y="838200"/>
          <a:ext cx="1930400" cy="762000"/>
        </p:xfrm>
        <a:graphic>
          <a:graphicData uri="http://schemas.openxmlformats.org/drawingml/2006/table">
            <a:tbl>
              <a:tblPr>
                <a:tableStyleId>{69C7853C-536D-4A76-A0AE-DD22124D55A5}</a:tableStyleId>
              </a:tblPr>
              <a:tblGrid>
                <a:gridCol w="965200"/>
                <a:gridCol w="965200"/>
              </a:tblGrid>
              <a:tr h="190500">
                <a:tc>
                  <a:txBody>
                    <a:bodyPr/>
                    <a:lstStyle/>
                    <a:p>
                      <a:pPr algn="l" fontAlgn="b"/>
                      <a:r>
                        <a:rPr lang="en-US" sz="1100" b="0" i="0" u="none" strike="noStrike" dirty="0" smtClean="0">
                          <a:solidFill>
                            <a:srgbClr val="000000"/>
                          </a:solidFill>
                          <a:latin typeface="Calibri"/>
                        </a:rPr>
                        <a:t>Display Name</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 Data</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AHS Lab CAT</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chemeClr val="tx1"/>
                          </a:solidFill>
                          <a:latin typeface="Calibri"/>
                        </a:rPr>
                        <a:t>  11/06/09</a:t>
                      </a:r>
                      <a:endParaRPr lang="en-US" sz="1100" b="0" i="0" u="none" strike="noStrike" dirty="0">
                        <a:solidFill>
                          <a:schemeClr val="tx1"/>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AHS Lab CAT</a:t>
                      </a:r>
                      <a:endParaRPr lang="en-US" sz="1100" b="0" i="0" u="none" strike="noStrike" dirty="0" smtClean="0">
                        <a:solidFill>
                          <a:srgbClr val="000000"/>
                        </a:solidFill>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latin typeface="+mn-lt"/>
                        </a:rPr>
                        <a:t>  02/24/09</a:t>
                      </a: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Cust Lab CAT </a:t>
                      </a:r>
                      <a:endParaRPr lang="en-US" sz="1100" b="0" i="0" u="none" strike="noStrike" dirty="0" smtClean="0">
                        <a:solidFill>
                          <a:srgbClr val="000000"/>
                        </a:solidFill>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latin typeface="+mn-lt"/>
                        </a:rPr>
                        <a:t>  06/07/09</a:t>
                      </a:r>
                    </a:p>
                  </a:txBody>
                  <a:tcPr marL="9525" marR="9525" marT="9525" marB="0" anchor="b"/>
                </a:tc>
              </a:tr>
            </a:tbl>
          </a:graphicData>
        </a:graphic>
      </p:graphicFrame>
      <p:sp>
        <p:nvSpPr>
          <p:cNvPr id="33" name="TextBox 32"/>
          <p:cNvSpPr txBox="1"/>
          <p:nvPr/>
        </p:nvSpPr>
        <p:spPr>
          <a:xfrm>
            <a:off x="1574800" y="304800"/>
            <a:ext cx="1524000" cy="381000"/>
          </a:xfrm>
          <a:prstGeom prst="rect">
            <a:avLst/>
          </a:prstGeom>
          <a:noFill/>
        </p:spPr>
        <p:txBody>
          <a:bodyPr wrap="square" rtlCol="0">
            <a:spAutoFit/>
          </a:bodyPr>
          <a:lstStyle/>
          <a:p>
            <a:pPr algn="ctr"/>
            <a:r>
              <a:rPr lang="en-US" b="1" dirty="0" smtClean="0">
                <a:solidFill>
                  <a:schemeClr val="bg1">
                    <a:lumMod val="50000"/>
                  </a:schemeClr>
                </a:solidFill>
              </a:rPr>
              <a:t>V10</a:t>
            </a:r>
            <a:endParaRPr lang="en-US" b="1" dirty="0">
              <a:solidFill>
                <a:schemeClr val="bg1">
                  <a:lumMod val="50000"/>
                </a:schemeClr>
              </a:solidFill>
            </a:endParaRPr>
          </a:p>
        </p:txBody>
      </p:sp>
      <p:sp>
        <p:nvSpPr>
          <p:cNvPr id="34" name="TextBox 33"/>
          <p:cNvSpPr txBox="1"/>
          <p:nvPr/>
        </p:nvSpPr>
        <p:spPr>
          <a:xfrm>
            <a:off x="6019800" y="304800"/>
            <a:ext cx="1524000" cy="381000"/>
          </a:xfrm>
          <a:prstGeom prst="rect">
            <a:avLst/>
          </a:prstGeom>
          <a:noFill/>
        </p:spPr>
        <p:txBody>
          <a:bodyPr wrap="square" rtlCol="0">
            <a:spAutoFit/>
          </a:bodyPr>
          <a:lstStyle/>
          <a:p>
            <a:pPr algn="ctr"/>
            <a:r>
              <a:rPr lang="en-US" b="1" dirty="0" smtClean="0">
                <a:solidFill>
                  <a:schemeClr val="bg1">
                    <a:lumMod val="50000"/>
                  </a:schemeClr>
                </a:solidFill>
              </a:rPr>
              <a:t>V11</a:t>
            </a:r>
            <a:endParaRPr lang="en-US" b="1" dirty="0">
              <a:solidFill>
                <a:schemeClr val="bg1">
                  <a:lumMod val="50000"/>
                </a:schemeClr>
              </a:solidFill>
            </a:endParaRPr>
          </a:p>
        </p:txBody>
      </p:sp>
      <p:cxnSp>
        <p:nvCxnSpPr>
          <p:cNvPr id="35" name="Straight Connector 34"/>
          <p:cNvCxnSpPr/>
          <p:nvPr/>
        </p:nvCxnSpPr>
        <p:spPr>
          <a:xfrm rot="5400000">
            <a:off x="2286537" y="2705100"/>
            <a:ext cx="4495800" cy="158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Table 22"/>
          <p:cNvGraphicFramePr>
            <a:graphicFrameLocks noGrp="1"/>
          </p:cNvGraphicFramePr>
          <p:nvPr/>
        </p:nvGraphicFramePr>
        <p:xfrm>
          <a:off x="304800" y="2209800"/>
          <a:ext cx="1600200" cy="762000"/>
        </p:xfrm>
        <a:graphic>
          <a:graphicData uri="http://schemas.openxmlformats.org/drawingml/2006/table">
            <a:tbl>
              <a:tblPr>
                <a:tableStyleId>{3C2FFA5D-87B4-456A-9821-1D502468CF0F}</a:tableStyleId>
              </a:tblPr>
              <a:tblGrid>
                <a:gridCol w="927543"/>
                <a:gridCol w="672657"/>
              </a:tblGrid>
              <a:tr h="190500">
                <a:tc>
                  <a:txBody>
                    <a:bodyPr/>
                    <a:lstStyle/>
                    <a:p>
                      <a:pPr algn="l" fontAlgn="b"/>
                      <a:r>
                        <a:rPr lang="en-US" sz="1100" u="none" strike="noStrike" dirty="0" smtClean="0"/>
                        <a:t>HMP</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HMP code</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AHS Lab CAT</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Calibri"/>
                        </a:rPr>
                        <a:t>  CAT 1</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FF0000"/>
                          </a:solidFill>
                        </a:rPr>
                        <a:t>Cust Lab CAT A</a:t>
                      </a:r>
                      <a:endParaRPr lang="en-US" sz="1100" b="0" i="0" u="none" strike="noStrike" dirty="0" smtClean="0">
                        <a:solidFill>
                          <a:srgbClr val="FF0000"/>
                        </a:solidFill>
                        <a:latin typeface="+mn-lt"/>
                      </a:endParaRPr>
                    </a:p>
                  </a:txBody>
                  <a:tcPr marL="9525" marR="9525" marT="9525" marB="0" anchor="b"/>
                </a:tc>
                <a:tc>
                  <a:txBody>
                    <a:bodyPr/>
                    <a:lstStyle/>
                    <a:p>
                      <a:pPr algn="l" fontAlgn="b"/>
                      <a:r>
                        <a:rPr lang="en-US" sz="1100" b="0" i="0" u="none" strike="noStrike" dirty="0" smtClean="0">
                          <a:solidFill>
                            <a:srgbClr val="FF0000"/>
                          </a:solidFill>
                          <a:latin typeface="+mn-lt"/>
                        </a:rPr>
                        <a:t>  CAT 2</a:t>
                      </a:r>
                      <a:endParaRPr lang="en-US" sz="1100" b="0" i="0" u="none" strike="noStrike" dirty="0">
                        <a:solidFill>
                          <a:srgbClr val="FF0000"/>
                        </a:solidFill>
                        <a:latin typeface="+mn-lt"/>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FF0000"/>
                          </a:solidFill>
                        </a:rPr>
                        <a:t>Cust Lab CAT B</a:t>
                      </a:r>
                      <a:endParaRPr lang="en-US" sz="1100" b="0" i="0" u="none" strike="noStrike" dirty="0" smtClean="0">
                        <a:solidFill>
                          <a:srgbClr val="FF0000"/>
                        </a:solidFill>
                        <a:latin typeface="+mn-lt"/>
                      </a:endParaRPr>
                    </a:p>
                  </a:txBody>
                  <a:tcPr marL="9525" marR="9525" marT="9525" marB="0" anchor="b"/>
                </a:tc>
                <a:tc>
                  <a:txBody>
                    <a:bodyPr/>
                    <a:lstStyle/>
                    <a:p>
                      <a:pPr algn="l" fontAlgn="b"/>
                      <a:r>
                        <a:rPr lang="en-US" sz="1100" b="0" i="0" u="none" strike="noStrike" dirty="0" smtClean="0">
                          <a:solidFill>
                            <a:srgbClr val="FF0000"/>
                          </a:solidFill>
                          <a:latin typeface="+mn-lt"/>
                        </a:rPr>
                        <a:t>  CAT 3</a:t>
                      </a:r>
                      <a:endParaRPr lang="en-US" sz="1100" b="0" i="0" u="none" strike="noStrike" dirty="0">
                        <a:solidFill>
                          <a:srgbClr val="FF0000"/>
                        </a:solidFill>
                        <a:latin typeface="+mn-lt"/>
                      </a:endParaRPr>
                    </a:p>
                  </a:txBody>
                  <a:tcPr marL="9525" marR="9525" marT="9525" marB="0" anchor="b"/>
                </a:tc>
              </a:tr>
            </a:tbl>
          </a:graphicData>
        </a:graphic>
      </p:graphicFrame>
      <p:cxnSp>
        <p:nvCxnSpPr>
          <p:cNvPr id="15" name="Straight Arrow Connector 14"/>
          <p:cNvCxnSpPr/>
          <p:nvPr/>
        </p:nvCxnSpPr>
        <p:spPr>
          <a:xfrm rot="5400000" flipH="1" flipV="1">
            <a:off x="1485900" y="1866900"/>
            <a:ext cx="3802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18" name="Table 17"/>
          <p:cNvGraphicFramePr>
            <a:graphicFrameLocks noGrp="1"/>
          </p:cNvGraphicFramePr>
          <p:nvPr/>
        </p:nvGraphicFramePr>
        <p:xfrm>
          <a:off x="2743200" y="2209800"/>
          <a:ext cx="1600200" cy="762000"/>
        </p:xfrm>
        <a:graphic>
          <a:graphicData uri="http://schemas.openxmlformats.org/drawingml/2006/table">
            <a:tbl>
              <a:tblPr>
                <a:tableStyleId>{3C2FFA5D-87B4-456A-9821-1D502468CF0F}</a:tableStyleId>
              </a:tblPr>
              <a:tblGrid>
                <a:gridCol w="927543"/>
                <a:gridCol w="672657"/>
              </a:tblGrid>
              <a:tr h="190500">
                <a:tc>
                  <a:txBody>
                    <a:bodyPr/>
                    <a:lstStyle/>
                    <a:p>
                      <a:pPr algn="l" fontAlgn="b"/>
                      <a:r>
                        <a:rPr lang="en-US" sz="1100" b="0" i="0" u="none" strike="noStrike" dirty="0" smtClean="0">
                          <a:solidFill>
                            <a:schemeClr val="dk1"/>
                          </a:solidFill>
                          <a:latin typeface="+mn-lt"/>
                        </a:rPr>
                        <a:t>OID</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OID code</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 Lab CAT</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Calibri"/>
                        </a:rPr>
                        <a:t>  CAT</a:t>
                      </a:r>
                      <a:r>
                        <a:rPr lang="en-US" sz="1100" b="0" i="0" u="none" strike="noStrike" baseline="0" dirty="0" smtClean="0">
                          <a:solidFill>
                            <a:srgbClr val="000000"/>
                          </a:solidFill>
                          <a:latin typeface="Calibri"/>
                        </a:rPr>
                        <a:t> 5</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 Lab CAT A</a:t>
                      </a: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mn-lt"/>
                        </a:rPr>
                        <a:t>  CAT 6</a:t>
                      </a:r>
                      <a:endParaRPr lang="en-US" sz="1100" b="0" i="0" u="none" strike="noStrike" dirty="0">
                        <a:solidFill>
                          <a:srgbClr val="000000"/>
                        </a:solidFill>
                        <a:latin typeface="+mn-lt"/>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mn-lt"/>
                        </a:rPr>
                        <a:t>  </a:t>
                      </a:r>
                      <a:endParaRPr lang="en-US" sz="1100" b="0" i="0" u="none" strike="noStrike" dirty="0">
                        <a:solidFill>
                          <a:srgbClr val="000000"/>
                        </a:solidFill>
                        <a:latin typeface="+mn-lt"/>
                      </a:endParaRPr>
                    </a:p>
                  </a:txBody>
                  <a:tcPr marL="9525" marR="9525" marT="9525" marB="0" anchor="b"/>
                </a:tc>
              </a:tr>
            </a:tbl>
          </a:graphicData>
        </a:graphic>
      </p:graphicFrame>
      <p:graphicFrame>
        <p:nvGraphicFramePr>
          <p:cNvPr id="22" name="Table 21"/>
          <p:cNvGraphicFramePr>
            <a:graphicFrameLocks noGrp="1"/>
          </p:cNvGraphicFramePr>
          <p:nvPr/>
        </p:nvGraphicFramePr>
        <p:xfrm>
          <a:off x="4724400" y="2209006"/>
          <a:ext cx="1600200" cy="762000"/>
        </p:xfrm>
        <a:graphic>
          <a:graphicData uri="http://schemas.openxmlformats.org/drawingml/2006/table">
            <a:tbl>
              <a:tblPr>
                <a:tableStyleId>{3C2FFA5D-87B4-456A-9821-1D502468CF0F}</a:tableStyleId>
              </a:tblPr>
              <a:tblGrid>
                <a:gridCol w="927543"/>
                <a:gridCol w="672657"/>
              </a:tblGrid>
              <a:tr h="190500">
                <a:tc>
                  <a:txBody>
                    <a:bodyPr/>
                    <a:lstStyle/>
                    <a:p>
                      <a:pPr algn="l" fontAlgn="b"/>
                      <a:r>
                        <a:rPr lang="en-US" sz="1100" u="none" strike="noStrike" dirty="0" smtClean="0"/>
                        <a:t>HMP</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HMP code</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7030A0"/>
                          </a:solidFill>
                        </a:rPr>
                        <a:t>AHS Lab CAT</a:t>
                      </a:r>
                      <a:endParaRPr lang="en-US" sz="1100" b="0" i="0" u="none" strike="noStrike" dirty="0" smtClean="0">
                        <a:solidFill>
                          <a:srgbClr val="7030A0"/>
                        </a:solidFill>
                        <a:latin typeface="+mn-lt"/>
                      </a:endParaRPr>
                    </a:p>
                  </a:txBody>
                  <a:tcPr marL="9525" marR="9525" marT="9525" marB="0" anchor="b"/>
                </a:tc>
                <a:tc>
                  <a:txBody>
                    <a:bodyPr/>
                    <a:lstStyle/>
                    <a:p>
                      <a:pPr algn="l" fontAlgn="b"/>
                      <a:r>
                        <a:rPr lang="en-US" sz="1100" b="0" i="0" u="none" strike="noStrike" dirty="0" smtClean="0">
                          <a:solidFill>
                            <a:srgbClr val="7030A0"/>
                          </a:solidFill>
                          <a:latin typeface="Calibri"/>
                        </a:rPr>
                        <a:t>  CAT 1</a:t>
                      </a:r>
                      <a:endParaRPr lang="en-US" sz="1100" b="0" i="0" u="none" strike="noStrike" dirty="0">
                        <a:solidFill>
                          <a:srgbClr val="7030A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chemeClr val="tx1"/>
                          </a:solidFill>
                        </a:rPr>
                        <a:t>Cust Lab CAT A</a:t>
                      </a:r>
                      <a:endParaRPr lang="en-US" sz="1100" b="0" i="0" u="none" strike="noStrike" dirty="0" smtClean="0">
                        <a:solidFill>
                          <a:schemeClr val="tx1"/>
                        </a:solidFill>
                        <a:latin typeface="+mn-lt"/>
                      </a:endParaRPr>
                    </a:p>
                  </a:txBody>
                  <a:tcPr marL="9525" marR="9525" marT="9525" marB="0" anchor="b"/>
                </a:tc>
                <a:tc>
                  <a:txBody>
                    <a:bodyPr/>
                    <a:lstStyle/>
                    <a:p>
                      <a:pPr algn="l" fontAlgn="b"/>
                      <a:r>
                        <a:rPr lang="en-US" sz="1100" b="0" i="0" u="none" strike="noStrike" dirty="0" smtClean="0">
                          <a:solidFill>
                            <a:schemeClr val="tx1"/>
                          </a:solidFill>
                          <a:latin typeface="+mn-lt"/>
                        </a:rPr>
                        <a:t>  CAT 2</a:t>
                      </a:r>
                      <a:endParaRPr lang="en-US" sz="1100" b="0" i="0" u="none" strike="noStrike" dirty="0">
                        <a:solidFill>
                          <a:schemeClr val="tx1"/>
                        </a:solidFill>
                        <a:latin typeface="+mn-lt"/>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chemeClr val="tx1"/>
                          </a:solidFill>
                        </a:rPr>
                        <a:t>Cust Lab CAT B</a:t>
                      </a:r>
                      <a:endParaRPr lang="en-US" sz="1100" b="0" i="0" u="none" strike="noStrike" dirty="0" smtClean="0">
                        <a:solidFill>
                          <a:schemeClr val="tx1"/>
                        </a:solidFill>
                        <a:latin typeface="+mn-lt"/>
                      </a:endParaRPr>
                    </a:p>
                  </a:txBody>
                  <a:tcPr marL="9525" marR="9525" marT="9525" marB="0" anchor="b"/>
                </a:tc>
                <a:tc>
                  <a:txBody>
                    <a:bodyPr/>
                    <a:lstStyle/>
                    <a:p>
                      <a:pPr algn="l" fontAlgn="b"/>
                      <a:r>
                        <a:rPr lang="en-US" sz="1100" b="0" i="0" u="none" strike="noStrike" dirty="0" smtClean="0">
                          <a:solidFill>
                            <a:schemeClr val="tx1"/>
                          </a:solidFill>
                          <a:latin typeface="+mn-lt"/>
                        </a:rPr>
                        <a:t>  CAT 3</a:t>
                      </a:r>
                      <a:endParaRPr lang="en-US" sz="1100" b="0" i="0" u="none" strike="noStrike" dirty="0">
                        <a:solidFill>
                          <a:schemeClr val="tx1"/>
                        </a:solidFill>
                        <a:latin typeface="+mn-lt"/>
                      </a:endParaRPr>
                    </a:p>
                  </a:txBody>
                  <a:tcPr marL="9525" marR="9525" marT="9525" marB="0" anchor="b"/>
                </a:tc>
              </a:tr>
            </a:tbl>
          </a:graphicData>
        </a:graphic>
      </p:graphicFrame>
      <p:cxnSp>
        <p:nvCxnSpPr>
          <p:cNvPr id="25" name="Straight Arrow Connector 24"/>
          <p:cNvCxnSpPr/>
          <p:nvPr/>
        </p:nvCxnSpPr>
        <p:spPr>
          <a:xfrm rot="5400000" flipH="1" flipV="1">
            <a:off x="7200900" y="1866106"/>
            <a:ext cx="380206" cy="79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6" name="Table 25"/>
          <p:cNvGraphicFramePr>
            <a:graphicFrameLocks noGrp="1"/>
          </p:cNvGraphicFramePr>
          <p:nvPr/>
        </p:nvGraphicFramePr>
        <p:xfrm>
          <a:off x="7162800" y="2209006"/>
          <a:ext cx="1600200" cy="762000"/>
        </p:xfrm>
        <a:graphic>
          <a:graphicData uri="http://schemas.openxmlformats.org/drawingml/2006/table">
            <a:tbl>
              <a:tblPr>
                <a:tableStyleId>{3C2FFA5D-87B4-456A-9821-1D502468CF0F}</a:tableStyleId>
              </a:tblPr>
              <a:tblGrid>
                <a:gridCol w="927543"/>
                <a:gridCol w="672657"/>
              </a:tblGrid>
              <a:tr h="190500">
                <a:tc>
                  <a:txBody>
                    <a:bodyPr/>
                    <a:lstStyle/>
                    <a:p>
                      <a:pPr algn="l" fontAlgn="b"/>
                      <a:r>
                        <a:rPr lang="en-US" sz="1100" b="0" i="0" u="none" strike="noStrike" dirty="0" smtClean="0">
                          <a:solidFill>
                            <a:schemeClr val="dk1"/>
                          </a:solidFill>
                          <a:latin typeface="+mn-lt"/>
                        </a:rPr>
                        <a:t>OID</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OID code</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chemeClr val="tx1">
                              <a:lumMod val="95000"/>
                              <a:lumOff val="5000"/>
                            </a:schemeClr>
                          </a:solidFill>
                        </a:rPr>
                        <a:t> Lab CAT</a:t>
                      </a:r>
                      <a:endParaRPr lang="en-US" sz="1100" b="0" i="0" u="none" strike="noStrike" dirty="0" smtClean="0">
                        <a:solidFill>
                          <a:schemeClr val="tx1">
                            <a:lumMod val="95000"/>
                            <a:lumOff val="5000"/>
                          </a:schemeClr>
                        </a:solidFill>
                        <a:latin typeface="+mn-lt"/>
                      </a:endParaRPr>
                    </a:p>
                  </a:txBody>
                  <a:tcPr marL="9525" marR="9525" marT="9525" marB="0" anchor="b"/>
                </a:tc>
                <a:tc>
                  <a:txBody>
                    <a:bodyPr/>
                    <a:lstStyle/>
                    <a:p>
                      <a:pPr algn="l" fontAlgn="b"/>
                      <a:r>
                        <a:rPr lang="en-US" sz="1100" b="0" i="0" u="none" strike="noStrike" dirty="0" smtClean="0">
                          <a:solidFill>
                            <a:schemeClr val="tx1">
                              <a:lumMod val="95000"/>
                              <a:lumOff val="5000"/>
                            </a:schemeClr>
                          </a:solidFill>
                          <a:latin typeface="Calibri"/>
                        </a:rPr>
                        <a:t>  CAT</a:t>
                      </a:r>
                      <a:r>
                        <a:rPr lang="en-US" sz="1100" b="0" i="0" u="none" strike="noStrike" baseline="0" dirty="0" smtClean="0">
                          <a:solidFill>
                            <a:schemeClr val="tx1">
                              <a:lumMod val="95000"/>
                              <a:lumOff val="5000"/>
                            </a:schemeClr>
                          </a:solidFill>
                          <a:latin typeface="Calibri"/>
                        </a:rPr>
                        <a:t> 5</a:t>
                      </a:r>
                      <a:endParaRPr lang="en-US" sz="1100" b="0" i="0" u="none" strike="noStrike" dirty="0">
                        <a:solidFill>
                          <a:schemeClr val="tx1">
                            <a:lumMod val="95000"/>
                            <a:lumOff val="5000"/>
                          </a:schemeClr>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baseline="0" dirty="0" smtClean="0">
                          <a:solidFill>
                            <a:schemeClr val="tx1"/>
                          </a:solidFill>
                        </a:rPr>
                        <a:t> </a:t>
                      </a:r>
                      <a:r>
                        <a:rPr lang="en-US" sz="1100" u="none" strike="noStrike" dirty="0" smtClean="0">
                          <a:solidFill>
                            <a:schemeClr val="tx1"/>
                          </a:solidFill>
                        </a:rPr>
                        <a:t>Lab CAT A</a:t>
                      </a:r>
                      <a:endParaRPr lang="en-US" sz="1100" b="0" i="0" u="none" strike="noStrike" dirty="0" smtClean="0">
                        <a:solidFill>
                          <a:schemeClr val="tx1"/>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mn-lt"/>
                        </a:rPr>
                        <a:t>  CAT 6</a:t>
                      </a:r>
                      <a:endParaRPr lang="en-US" sz="1100" b="0" i="0" u="none" strike="noStrike" dirty="0">
                        <a:solidFill>
                          <a:srgbClr val="000000"/>
                        </a:solidFill>
                        <a:latin typeface="+mn-lt"/>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chemeClr val="tx1"/>
                          </a:solidFill>
                        </a:rPr>
                        <a:t>Cust Lab CAT B</a:t>
                      </a:r>
                      <a:endParaRPr lang="en-US" sz="1100" b="0" i="0" u="none" strike="noStrike" dirty="0" smtClean="0">
                        <a:solidFill>
                          <a:schemeClr val="tx1"/>
                        </a:solidFill>
                        <a:latin typeface="+mn-lt"/>
                      </a:endParaRPr>
                    </a:p>
                  </a:txBody>
                  <a:tcPr marL="9525" marR="9525" marT="9525" marB="0" anchor="b">
                    <a:noFill/>
                  </a:tcPr>
                </a:tc>
                <a:tc>
                  <a:txBody>
                    <a:bodyPr/>
                    <a:lstStyle/>
                    <a:p>
                      <a:pPr algn="l" fontAlgn="b"/>
                      <a:r>
                        <a:rPr lang="en-US" sz="1100" b="0" i="0" u="none" strike="noStrike" dirty="0" smtClean="0">
                          <a:solidFill>
                            <a:schemeClr val="tx1"/>
                          </a:solidFill>
                          <a:latin typeface="+mn-lt"/>
                        </a:rPr>
                        <a:t>  CAT 3</a:t>
                      </a:r>
                      <a:endParaRPr lang="en-US" sz="1100" b="0" i="0" u="none" strike="noStrike" dirty="0">
                        <a:solidFill>
                          <a:schemeClr val="tx1"/>
                        </a:solidFill>
                        <a:latin typeface="+mn-lt"/>
                      </a:endParaRPr>
                    </a:p>
                  </a:txBody>
                  <a:tcPr marL="9525" marR="9525" marT="9525" marB="0" anchor="b"/>
                </a:tc>
              </a:tr>
            </a:tbl>
          </a:graphicData>
        </a:graphic>
      </p:graphicFrame>
      <p:graphicFrame>
        <p:nvGraphicFramePr>
          <p:cNvPr id="28" name="Table 27"/>
          <p:cNvGraphicFramePr>
            <a:graphicFrameLocks noGrp="1"/>
          </p:cNvGraphicFramePr>
          <p:nvPr/>
        </p:nvGraphicFramePr>
        <p:xfrm>
          <a:off x="5943600" y="3733006"/>
          <a:ext cx="1600200" cy="762000"/>
        </p:xfrm>
        <a:graphic>
          <a:graphicData uri="http://schemas.openxmlformats.org/drawingml/2006/table">
            <a:tbl>
              <a:tblPr>
                <a:tableStyleId>{3C2FFA5D-87B4-456A-9821-1D502468CF0F}</a:tableStyleId>
              </a:tblPr>
              <a:tblGrid>
                <a:gridCol w="927543"/>
                <a:gridCol w="672657"/>
              </a:tblGrid>
              <a:tr h="190500">
                <a:tc>
                  <a:txBody>
                    <a:bodyPr/>
                    <a:lstStyle/>
                    <a:p>
                      <a:pPr algn="l" fontAlgn="b"/>
                      <a:r>
                        <a:rPr lang="en-US" sz="1100" b="0" i="0" u="none" strike="noStrike" dirty="0" smtClean="0">
                          <a:solidFill>
                            <a:schemeClr val="dk1"/>
                          </a:solidFill>
                          <a:latin typeface="+mn-lt"/>
                        </a:rPr>
                        <a:t>OCD</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OCD code</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chemeClr val="tx1"/>
                          </a:solidFill>
                        </a:rPr>
                        <a:t>AHS Lab CAT</a:t>
                      </a:r>
                      <a:endParaRPr lang="en-US" sz="1100" b="0" i="0" u="none" strike="noStrike" dirty="0" smtClean="0">
                        <a:solidFill>
                          <a:schemeClr val="tx1"/>
                        </a:solidFill>
                        <a:latin typeface="+mn-lt"/>
                      </a:endParaRPr>
                    </a:p>
                  </a:txBody>
                  <a:tcPr marL="9525" marR="9525" marT="9525" marB="0" anchor="b"/>
                </a:tc>
                <a:tc>
                  <a:txBody>
                    <a:bodyPr/>
                    <a:lstStyle/>
                    <a:p>
                      <a:pPr algn="l" fontAlgn="b"/>
                      <a:r>
                        <a:rPr lang="en-US" sz="1100" b="0" i="0" u="none" strike="noStrike" dirty="0" smtClean="0">
                          <a:solidFill>
                            <a:schemeClr val="tx1"/>
                          </a:solidFill>
                          <a:latin typeface="Calibri"/>
                        </a:rPr>
                        <a:t>  CAT 1</a:t>
                      </a:r>
                      <a:endParaRPr lang="en-US" sz="1100" b="0" i="0" u="none" strike="noStrike" dirty="0">
                        <a:solidFill>
                          <a:schemeClr val="tx1"/>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chemeClr val="tx1"/>
                          </a:solidFill>
                        </a:rPr>
                        <a:t>Lab CAT A</a:t>
                      </a:r>
                      <a:endParaRPr lang="en-US" sz="1100" b="0" i="0" u="none" strike="noStrike" dirty="0" smtClean="0">
                        <a:solidFill>
                          <a:schemeClr val="tx1"/>
                        </a:solidFill>
                        <a:latin typeface="+mn-lt"/>
                      </a:endParaRPr>
                    </a:p>
                  </a:txBody>
                  <a:tcPr marL="9525" marR="9525" marT="9525" marB="0" anchor="b"/>
                </a:tc>
                <a:tc>
                  <a:txBody>
                    <a:bodyPr/>
                    <a:lstStyle/>
                    <a:p>
                      <a:pPr algn="l" fontAlgn="b"/>
                      <a:r>
                        <a:rPr lang="en-US" sz="1100" b="0" i="0" u="none" strike="noStrike" dirty="0" smtClean="0">
                          <a:solidFill>
                            <a:schemeClr val="tx1"/>
                          </a:solidFill>
                          <a:latin typeface="+mn-lt"/>
                        </a:rPr>
                        <a:t>  CAT A</a:t>
                      </a:r>
                      <a:endParaRPr lang="en-US" sz="1100" b="0" i="0" u="none" strike="noStrike" dirty="0">
                        <a:solidFill>
                          <a:schemeClr val="tx1"/>
                        </a:solidFill>
                        <a:latin typeface="+mn-lt"/>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000000"/>
                        </a:solidFill>
                        <a:latin typeface="+mn-lt"/>
                      </a:endParaRPr>
                    </a:p>
                  </a:txBody>
                  <a:tcPr marL="9525" marR="9525" marT="9525" marB="0" anchor="b"/>
                </a:tc>
                <a:tc>
                  <a:txBody>
                    <a:bodyPr/>
                    <a:lstStyle/>
                    <a:p>
                      <a:pPr algn="l" fontAlgn="b"/>
                      <a:r>
                        <a:rPr lang="en-US" sz="1100" b="0" i="0" u="none" strike="noStrike" dirty="0" smtClean="0">
                          <a:solidFill>
                            <a:srgbClr val="000000"/>
                          </a:solidFill>
                          <a:latin typeface="+mn-lt"/>
                        </a:rPr>
                        <a:t>  </a:t>
                      </a:r>
                      <a:endParaRPr lang="en-US" sz="1100" b="0" i="0" u="none" strike="noStrike" dirty="0">
                        <a:solidFill>
                          <a:srgbClr val="000000"/>
                        </a:solidFill>
                        <a:latin typeface="+mn-lt"/>
                      </a:endParaRPr>
                    </a:p>
                  </a:txBody>
                  <a:tcPr marL="9525" marR="9525" marT="9525" marB="0" anchor="b"/>
                </a:tc>
              </a:tr>
            </a:tbl>
          </a:graphicData>
        </a:graphic>
      </p:graphicFrame>
      <p:cxnSp>
        <p:nvCxnSpPr>
          <p:cNvPr id="36" name="Straight Arrow Connector 35"/>
          <p:cNvCxnSpPr/>
          <p:nvPr/>
        </p:nvCxnSpPr>
        <p:spPr>
          <a:xfrm rot="16200000" flipH="1">
            <a:off x="5410200" y="2667000"/>
            <a:ext cx="1524000" cy="12192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381000" y="5105400"/>
            <a:ext cx="8229600" cy="646331"/>
          </a:xfrm>
          <a:prstGeom prst="rect">
            <a:avLst/>
          </a:prstGeom>
        </p:spPr>
        <p:txBody>
          <a:bodyPr wrap="square">
            <a:spAutoFit/>
          </a:bodyPr>
          <a:lstStyle/>
          <a:p>
            <a:r>
              <a:rPr lang="en-US" dirty="0" smtClean="0"/>
              <a:t>Run the HMP Migration Script</a:t>
            </a:r>
          </a:p>
          <a:p>
            <a:r>
              <a:rPr lang="en-US" dirty="0" smtClean="0"/>
              <a:t>This script will generate the order reminders based on the mapped OID items.</a:t>
            </a:r>
            <a:endParaRPr lang="en-US" dirty="0"/>
          </a:p>
        </p:txBody>
      </p:sp>
      <p:cxnSp>
        <p:nvCxnSpPr>
          <p:cNvPr id="21" name="Straight Arrow Connector 20"/>
          <p:cNvCxnSpPr/>
          <p:nvPr/>
        </p:nvCxnSpPr>
        <p:spPr>
          <a:xfrm rot="5400000" flipH="1" flipV="1">
            <a:off x="6629400" y="2667000"/>
            <a:ext cx="1524000" cy="1219200"/>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flipH="1" flipV="1">
            <a:off x="6629400" y="2819400"/>
            <a:ext cx="1524000" cy="1219200"/>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7" name="Table 16"/>
          <p:cNvGraphicFramePr>
            <a:graphicFrameLocks noGrp="1"/>
          </p:cNvGraphicFramePr>
          <p:nvPr/>
        </p:nvGraphicFramePr>
        <p:xfrm>
          <a:off x="5791200" y="838200"/>
          <a:ext cx="1930400" cy="762000"/>
        </p:xfrm>
        <a:graphic>
          <a:graphicData uri="http://schemas.openxmlformats.org/drawingml/2006/table">
            <a:tbl>
              <a:tblPr>
                <a:tableStyleId>{69C7853C-536D-4A76-A0AE-DD22124D55A5}</a:tableStyleId>
              </a:tblPr>
              <a:tblGrid>
                <a:gridCol w="965200"/>
                <a:gridCol w="965200"/>
              </a:tblGrid>
              <a:tr h="190500">
                <a:tc>
                  <a:txBody>
                    <a:bodyPr/>
                    <a:lstStyle/>
                    <a:p>
                      <a:pPr algn="l" fontAlgn="b"/>
                      <a:r>
                        <a:rPr lang="en-US" sz="1100" b="0" i="0" u="none" strike="noStrike" dirty="0" smtClean="0">
                          <a:solidFill>
                            <a:srgbClr val="000000"/>
                          </a:solidFill>
                          <a:latin typeface="Calibri"/>
                        </a:rPr>
                        <a:t>Display Name</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 Data</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 </a:t>
                      </a:r>
                      <a:r>
                        <a:rPr lang="en-US" sz="1100" u="none" strike="noStrike" dirty="0" smtClean="0">
                          <a:solidFill>
                            <a:srgbClr val="FF0000"/>
                          </a:solidFill>
                        </a:rPr>
                        <a:t>Lab CAT</a:t>
                      </a:r>
                      <a:endParaRPr lang="en-US" sz="1100" b="0" i="0" u="none" strike="noStrike" dirty="0" smtClean="0">
                        <a:solidFill>
                          <a:srgbClr val="FF0000"/>
                        </a:solidFill>
                        <a:latin typeface="+mn-lt"/>
                      </a:endParaRPr>
                    </a:p>
                  </a:txBody>
                  <a:tcPr marL="9525" marR="9525" marT="9525" marB="0" anchor="b"/>
                </a:tc>
                <a:tc>
                  <a:txBody>
                    <a:bodyPr/>
                    <a:lstStyle/>
                    <a:p>
                      <a:pPr algn="l" fontAlgn="b"/>
                      <a:r>
                        <a:rPr lang="en-US" sz="1100" b="0" i="0" u="none" strike="noStrike" dirty="0" smtClean="0">
                          <a:solidFill>
                            <a:schemeClr val="tx1"/>
                          </a:solidFill>
                          <a:latin typeface="Calibri"/>
                        </a:rPr>
                        <a:t>  </a:t>
                      </a:r>
                      <a:r>
                        <a:rPr lang="en-US" sz="1100" b="0" i="0" u="none" strike="noStrike" dirty="0" smtClean="0">
                          <a:solidFill>
                            <a:srgbClr val="FF0000"/>
                          </a:solidFill>
                          <a:latin typeface="Calibri"/>
                        </a:rPr>
                        <a:t>11/06/09</a:t>
                      </a:r>
                      <a:endParaRPr lang="en-US" sz="1100" b="0" i="0" u="none" strike="noStrike" dirty="0">
                        <a:solidFill>
                          <a:srgbClr val="FF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FF0000"/>
                        </a:solidFill>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FF0000"/>
                        </a:solidFill>
                        <a:latin typeface="+mn-lt"/>
                      </a:endParaRPr>
                    </a:p>
                  </a:txBody>
                  <a:tcPr marL="9525" marR="9525" marT="9525" marB="0" anchor="b"/>
                </a:tc>
              </a:tr>
              <a:tr h="190500">
                <a:tc>
                  <a:txBody>
                    <a:bodyPr/>
                    <a:lstStyle/>
                    <a:p>
                      <a:pPr algn="l" fontAlgn="b"/>
                      <a:endParaRPr lang="en-US" sz="1100" b="0" i="0" u="none" strike="noStrike" dirty="0">
                        <a:solidFill>
                          <a:srgbClr val="000000"/>
                        </a:solidFill>
                        <a:latin typeface="Calibri"/>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FF0000"/>
                        </a:solidFill>
                        <a:latin typeface="+mn-lt"/>
                      </a:endParaRPr>
                    </a:p>
                  </a:txBody>
                  <a:tcPr marL="9525" marR="9525" marT="9525" marB="0" anchor="b"/>
                </a:tc>
              </a:tr>
            </a:tbl>
          </a:graphicData>
        </a:graphic>
      </p:graphicFrame>
      <p:graphicFrame>
        <p:nvGraphicFramePr>
          <p:cNvPr id="19" name="Table 18"/>
          <p:cNvGraphicFramePr>
            <a:graphicFrameLocks noGrp="1"/>
          </p:cNvGraphicFramePr>
          <p:nvPr/>
        </p:nvGraphicFramePr>
        <p:xfrm>
          <a:off x="1371600" y="838200"/>
          <a:ext cx="1930400" cy="762000"/>
        </p:xfrm>
        <a:graphic>
          <a:graphicData uri="http://schemas.openxmlformats.org/drawingml/2006/table">
            <a:tbl>
              <a:tblPr>
                <a:tableStyleId>{69C7853C-536D-4A76-A0AE-DD22124D55A5}</a:tableStyleId>
              </a:tblPr>
              <a:tblGrid>
                <a:gridCol w="965200"/>
                <a:gridCol w="965200"/>
              </a:tblGrid>
              <a:tr h="190500">
                <a:tc>
                  <a:txBody>
                    <a:bodyPr/>
                    <a:lstStyle/>
                    <a:p>
                      <a:pPr algn="l" fontAlgn="b"/>
                      <a:r>
                        <a:rPr lang="en-US" sz="1100" b="0" i="0" u="none" strike="noStrike" dirty="0" smtClean="0">
                          <a:solidFill>
                            <a:srgbClr val="000000"/>
                          </a:solidFill>
                          <a:latin typeface="Calibri"/>
                        </a:rPr>
                        <a:t>Display Name</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 Data</a:t>
                      </a:r>
                      <a:endParaRPr lang="en-US" sz="1100" b="0" i="0" u="none" strike="noStrike" dirty="0">
                        <a:solidFill>
                          <a:srgbClr val="00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solidFill>
                            <a:srgbClr val="FF0000"/>
                          </a:solidFill>
                        </a:rPr>
                        <a:t>AHS Lab CAT</a:t>
                      </a:r>
                      <a:endParaRPr lang="en-US" sz="1100" b="0" i="0" u="none" strike="noStrike" dirty="0" smtClean="0">
                        <a:solidFill>
                          <a:srgbClr val="FF0000"/>
                        </a:solidFill>
                        <a:latin typeface="+mn-lt"/>
                      </a:endParaRPr>
                    </a:p>
                  </a:txBody>
                  <a:tcPr marL="9525" marR="9525" marT="9525" marB="0" anchor="b"/>
                </a:tc>
                <a:tc>
                  <a:txBody>
                    <a:bodyPr/>
                    <a:lstStyle/>
                    <a:p>
                      <a:pPr algn="l" fontAlgn="b"/>
                      <a:r>
                        <a:rPr lang="en-US" sz="1100" b="0" i="0" u="none" strike="noStrike" dirty="0" smtClean="0">
                          <a:solidFill>
                            <a:srgbClr val="FF0000"/>
                          </a:solidFill>
                          <a:latin typeface="Calibri"/>
                        </a:rPr>
                        <a:t>  11/06/09</a:t>
                      </a:r>
                      <a:endParaRPr lang="en-US" sz="1100" b="0" i="0" u="none" strike="noStrike" dirty="0">
                        <a:solidFill>
                          <a:srgbClr val="FF0000"/>
                        </a:solidFill>
                        <a:latin typeface="Calibri"/>
                      </a:endParaRP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AHS Lab CAT</a:t>
                      </a:r>
                      <a:endParaRPr lang="en-US" sz="1100" b="0" i="0" u="none" strike="noStrike" dirty="0" smtClean="0">
                        <a:solidFill>
                          <a:srgbClr val="000000"/>
                        </a:solidFill>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latin typeface="+mn-lt"/>
                        </a:rPr>
                        <a:t>  02/24/09</a:t>
                      </a:r>
                    </a:p>
                  </a:txBody>
                  <a:tcPr marL="9525" marR="9525" marT="9525"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t>Cust Lab CAT </a:t>
                      </a:r>
                      <a:endParaRPr lang="en-US" sz="1100" b="0" i="0" u="none" strike="noStrike" dirty="0" smtClean="0">
                        <a:solidFill>
                          <a:srgbClr val="000000"/>
                        </a:solidFill>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chemeClr val="tx1"/>
                          </a:solidFill>
                          <a:latin typeface="+mn-lt"/>
                        </a:rPr>
                        <a:t>  06/07/09</a:t>
                      </a:r>
                    </a:p>
                  </a:txBody>
                  <a:tcPr marL="9525" marR="9525" marT="9525" marB="0" anchor="b"/>
                </a:tc>
              </a:tr>
            </a:tbl>
          </a:graphicData>
        </a:graphic>
      </p:graphicFrame>
      <p:sp>
        <p:nvSpPr>
          <p:cNvPr id="24" name="TextBox 23"/>
          <p:cNvSpPr txBox="1"/>
          <p:nvPr/>
        </p:nvSpPr>
        <p:spPr>
          <a:xfrm>
            <a:off x="1574800" y="304800"/>
            <a:ext cx="1524000" cy="381000"/>
          </a:xfrm>
          <a:prstGeom prst="rect">
            <a:avLst/>
          </a:prstGeom>
          <a:noFill/>
        </p:spPr>
        <p:txBody>
          <a:bodyPr wrap="square" rtlCol="0">
            <a:spAutoFit/>
          </a:bodyPr>
          <a:lstStyle/>
          <a:p>
            <a:pPr algn="ctr"/>
            <a:r>
              <a:rPr lang="en-US" b="1" dirty="0" smtClean="0">
                <a:solidFill>
                  <a:schemeClr val="bg1">
                    <a:lumMod val="50000"/>
                  </a:schemeClr>
                </a:solidFill>
              </a:rPr>
              <a:t>V10</a:t>
            </a:r>
            <a:endParaRPr lang="en-US" b="1" dirty="0">
              <a:solidFill>
                <a:schemeClr val="bg1">
                  <a:lumMod val="50000"/>
                </a:schemeClr>
              </a:solidFill>
            </a:endParaRPr>
          </a:p>
        </p:txBody>
      </p:sp>
      <p:sp>
        <p:nvSpPr>
          <p:cNvPr id="31" name="TextBox 30"/>
          <p:cNvSpPr txBox="1"/>
          <p:nvPr/>
        </p:nvSpPr>
        <p:spPr>
          <a:xfrm>
            <a:off x="6019800" y="304800"/>
            <a:ext cx="1524000" cy="381000"/>
          </a:xfrm>
          <a:prstGeom prst="rect">
            <a:avLst/>
          </a:prstGeom>
          <a:noFill/>
        </p:spPr>
        <p:txBody>
          <a:bodyPr wrap="square" rtlCol="0">
            <a:spAutoFit/>
          </a:bodyPr>
          <a:lstStyle/>
          <a:p>
            <a:pPr algn="ctr"/>
            <a:r>
              <a:rPr lang="en-US" b="1" dirty="0" smtClean="0">
                <a:solidFill>
                  <a:schemeClr val="bg1">
                    <a:lumMod val="50000"/>
                  </a:schemeClr>
                </a:solidFill>
              </a:rPr>
              <a:t>V11</a:t>
            </a:r>
            <a:endParaRPr lang="en-US" b="1" dirty="0">
              <a:solidFill>
                <a:schemeClr val="bg1">
                  <a:lumMod val="50000"/>
                </a:schemeClr>
              </a:solidFill>
            </a:endParaRPr>
          </a:p>
        </p:txBody>
      </p:sp>
      <p:cxnSp>
        <p:nvCxnSpPr>
          <p:cNvPr id="32" name="Straight Connector 31"/>
          <p:cNvCxnSpPr/>
          <p:nvPr/>
        </p:nvCxnSpPr>
        <p:spPr>
          <a:xfrm rot="5400000">
            <a:off x="2286537" y="2705100"/>
            <a:ext cx="4495800" cy="158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TotalTime>
  <Words>1659</Words>
  <Application>Microsoft Office PowerPoint</Application>
  <PresentationFormat>On-screen Show (4:3)</PresentationFormat>
  <Paragraphs>534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Map HMP Dictionary Entries to OID</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Michael Ficociello</dc:creator>
  <cp:lastModifiedBy>Michael Ficociello</cp:lastModifiedBy>
  <cp:revision>47</cp:revision>
  <dcterms:created xsi:type="dcterms:W3CDTF">2008-11-13T23:44:52Z</dcterms:created>
  <dcterms:modified xsi:type="dcterms:W3CDTF">2008-11-14T16:15:34Z</dcterms:modified>
</cp:coreProperties>
</file>