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79" r:id="rId3"/>
    <p:sldId id="288" r:id="rId4"/>
    <p:sldId id="294" r:id="rId5"/>
    <p:sldId id="257" r:id="rId6"/>
    <p:sldId id="259" r:id="rId7"/>
    <p:sldId id="260" r:id="rId8"/>
    <p:sldId id="285" r:id="rId9"/>
    <p:sldId id="286" r:id="rId10"/>
    <p:sldId id="289" r:id="rId11"/>
    <p:sldId id="261" r:id="rId12"/>
    <p:sldId id="262" r:id="rId13"/>
    <p:sldId id="263" r:id="rId14"/>
    <p:sldId id="283" r:id="rId15"/>
    <p:sldId id="264" r:id="rId16"/>
    <p:sldId id="265" r:id="rId17"/>
    <p:sldId id="266" r:id="rId18"/>
    <p:sldId id="287" r:id="rId19"/>
    <p:sldId id="293" r:id="rId20"/>
    <p:sldId id="267" r:id="rId21"/>
    <p:sldId id="282" r:id="rId22"/>
    <p:sldId id="295" r:id="rId23"/>
    <p:sldId id="271" r:id="rId24"/>
    <p:sldId id="281" r:id="rId25"/>
    <p:sldId id="291" r:id="rId2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7BE2E5"/>
    <a:srgbClr val="3BD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27" autoAdjust="0"/>
  </p:normalViewPr>
  <p:slideViewPr>
    <p:cSldViewPr>
      <p:cViewPr>
        <p:scale>
          <a:sx n="39" d="100"/>
          <a:sy n="39" d="100"/>
        </p:scale>
        <p:origin x="-13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B73B2E21-734E-49D9-B95F-C855CC6F81E8}" type="datetimeFigureOut">
              <a:rPr lang="en-US" smtClean="0"/>
              <a:pPr/>
              <a:t>7/23/2013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4F705E3D-98FD-417D-9A13-F83D851B303E}" type="slidenum">
              <a:rPr lang="en-US" smtClean="0"/>
              <a:pPr/>
              <a:t>‹#›</a:t>
            </a:fld>
            <a:endParaRPr lang="en-US"/>
          </a:p>
        </p:txBody>
      </p:sp>
    </p:spTree>
    <p:extLst>
      <p:ext uri="{BB962C8B-B14F-4D97-AF65-F5344CB8AC3E}">
        <p14:creationId xmlns:p14="http://schemas.microsoft.com/office/powerpoint/2010/main" val="3040425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2730C79-A12D-450C-AB3D-E76B2B65B6D2}" type="datetimeFigureOut">
              <a:rPr lang="en-US" smtClean="0"/>
              <a:pPr/>
              <a:t>7/23/2013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4C821F5-DB07-41F1-B8EE-C4EDA3C0A713}" type="slidenum">
              <a:rPr lang="en-US" smtClean="0"/>
              <a:pPr/>
              <a:t>‹#›</a:t>
            </a:fld>
            <a:endParaRPr lang="en-US"/>
          </a:p>
        </p:txBody>
      </p:sp>
    </p:spTree>
    <p:extLst>
      <p:ext uri="{BB962C8B-B14F-4D97-AF65-F5344CB8AC3E}">
        <p14:creationId xmlns:p14="http://schemas.microsoft.com/office/powerpoint/2010/main" val="342128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the CareGuide webcast. </a:t>
            </a:r>
            <a:r>
              <a:rPr lang="en-US" baseline="0" dirty="0" smtClean="0"/>
              <a:t>Today we will be reviewing CareGuide functionality, how to setup CareGuides in your system, and how to maintain up-to-date CareGuides.</a:t>
            </a:r>
            <a:endParaRPr lang="en-US" dirty="0"/>
          </a:p>
        </p:txBody>
      </p:sp>
      <p:sp>
        <p:nvSpPr>
          <p:cNvPr id="4" name="Slide Number Placeholder 3"/>
          <p:cNvSpPr>
            <a:spLocks noGrp="1"/>
          </p:cNvSpPr>
          <p:nvPr>
            <p:ph type="sldNum" sz="quarter" idx="10"/>
          </p:nvPr>
        </p:nvSpPr>
        <p:spPr/>
        <p:txBody>
          <a:bodyPr/>
          <a:lstStyle/>
          <a:p>
            <a:fld id="{04C821F5-DB07-41F1-B8EE-C4EDA3C0A71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of you may be wondering who decides what information should display</a:t>
            </a:r>
            <a:r>
              <a:rPr lang="en-US" baseline="0" dirty="0" smtClean="0"/>
              <a:t> in the CareGuide?  Who decides which medications should be prescribed for which diagnosis and which orders are important to help monitor certain diagnoses.  The answer is that there are several resources that contributed to the 963 CareGuides including clinical practice guidelines, recommendations from a panel of experts, standards of care, and expert opinion.</a:t>
            </a:r>
            <a:endParaRPr lang="en-US" dirty="0"/>
          </a:p>
        </p:txBody>
      </p:sp>
      <p:sp>
        <p:nvSpPr>
          <p:cNvPr id="4" name="Slide Number Placeholder 3"/>
          <p:cNvSpPr>
            <a:spLocks noGrp="1"/>
          </p:cNvSpPr>
          <p:nvPr>
            <p:ph type="sldNum" sz="quarter" idx="10"/>
          </p:nvPr>
        </p:nvSpPr>
        <p:spPr/>
        <p:txBody>
          <a:bodyPr/>
          <a:lstStyle/>
          <a:p>
            <a:fld id="{04C821F5-DB07-41F1-B8EE-C4EDA3C0A71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you know what a CareGuide is and how</a:t>
            </a:r>
            <a:r>
              <a:rPr lang="en-US" baseline="0" dirty="0" smtClean="0"/>
              <a:t> a clinician may use it, you may wonder how you get CareGuides installed onto a system.  The answer is simple.  The client will need to purchase CareGuides from Allscripts in order to have access to all 963.  There is a set of 61 that come delivered with v11.2 and can be installed by the client’s technician with the installation of v11.2  After purchasing the CareGuides, the next step would be to enter a </a:t>
            </a:r>
            <a:r>
              <a:rPr lang="en-US" baseline="0" dirty="0" err="1" smtClean="0"/>
              <a:t>SupportForce</a:t>
            </a:r>
            <a:r>
              <a:rPr lang="en-US" baseline="0" dirty="0" smtClean="0"/>
              <a:t> case requesting CareGuides be loaded into your system.  </a:t>
            </a:r>
            <a:endParaRPr lang="en-US" dirty="0"/>
          </a:p>
        </p:txBody>
      </p:sp>
      <p:sp>
        <p:nvSpPr>
          <p:cNvPr id="4" name="Slide Number Placeholder 3"/>
          <p:cNvSpPr>
            <a:spLocks noGrp="1"/>
          </p:cNvSpPr>
          <p:nvPr>
            <p:ph type="sldNum" sz="quarter" idx="10"/>
          </p:nvPr>
        </p:nvSpPr>
        <p:spPr/>
        <p:txBody>
          <a:bodyPr/>
          <a:lstStyle/>
          <a:p>
            <a:fld id="{04C821F5-DB07-41F1-B8EE-C4EDA3C0A713}"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answer to the poll question tells me _______________________.  Those of you that do not currently use Orders, you can still implement CareGuides, you will just not be able to use CareGuides to their full potential.  The orders in CareGuides will not work properly until OID to OCD mapping is complete.  This process is normally completed during the Order implementation.  If a client is using the orders in CareGuides, it is essential that OID to OCD mapping be completed prior to making CareGuides available to users.  The next step in setting up CareGuides to be viewed by clinicians or editable in TW Admin is to save the Allscripts-delivered Careguides as Enterprise.  I will demonstrate this in a minute, but this is done by going into CareGuide Admin within TW Admin, clicking on the Allscripts tab, right-clicking the CareGuide and choosing Save as Enterprise.</a:t>
            </a:r>
            <a:endParaRPr lang="en-US" dirty="0"/>
          </a:p>
        </p:txBody>
      </p:sp>
      <p:sp>
        <p:nvSpPr>
          <p:cNvPr id="4" name="Slide Number Placeholder 3"/>
          <p:cNvSpPr>
            <a:spLocks noGrp="1"/>
          </p:cNvSpPr>
          <p:nvPr>
            <p:ph type="sldNum" sz="quarter" idx="10"/>
          </p:nvPr>
        </p:nvSpPr>
        <p:spPr/>
        <p:txBody>
          <a:bodyPr/>
          <a:lstStyle/>
          <a:p>
            <a:fld id="{04C821F5-DB07-41F1-B8EE-C4EDA3C0A71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Let’s take a look at some important considerations for the big picture when it comes to </a:t>
            </a:r>
            <a:r>
              <a:rPr lang="en-US" dirty="0" err="1" smtClean="0"/>
              <a:t>careguides</a:t>
            </a:r>
            <a:r>
              <a:rPr lang="en-US" dirty="0" smtClean="0"/>
              <a:t>. First of all, why</a:t>
            </a:r>
            <a:r>
              <a:rPr lang="en-US" baseline="0" dirty="0" smtClean="0"/>
              <a:t> do you need </a:t>
            </a:r>
            <a:r>
              <a:rPr lang="en-US" baseline="0" dirty="0" err="1" smtClean="0"/>
              <a:t>careguides</a:t>
            </a:r>
            <a:r>
              <a:rPr lang="en-US" baseline="0" dirty="0" smtClean="0"/>
              <a:t>? My answer to that would be that it is an extremely powerful tool for physicians and assists greatly in the ordering process, making it more efficient. This is especially true for early adopters who do not have </a:t>
            </a:r>
            <a:r>
              <a:rPr lang="en-US" baseline="0" dirty="0" err="1" smtClean="0"/>
              <a:t>QuickSets</a:t>
            </a:r>
            <a:r>
              <a:rPr lang="en-US" baseline="0" dirty="0" smtClean="0"/>
              <a:t> built yet based on their historical ordering behavior per problem. Although the process to implement </a:t>
            </a:r>
            <a:r>
              <a:rPr lang="en-US" baseline="0" dirty="0" err="1" smtClean="0"/>
              <a:t>careguides</a:t>
            </a:r>
            <a:r>
              <a:rPr lang="en-US" baseline="0" dirty="0" smtClean="0"/>
              <a:t> is time-consuming, it can be a huge win for physicians.</a:t>
            </a:r>
          </a:p>
          <a:p>
            <a:endParaRPr lang="en-US" baseline="0" dirty="0" smtClean="0"/>
          </a:p>
          <a:p>
            <a:r>
              <a:rPr lang="en-US" baseline="0" dirty="0" smtClean="0"/>
              <a:t>What they also do is provider a general structure for standardization of care across diseases for your organization. You would know that for say, Diabetes, the physicians have access to a tool that will give them a general guideline for recommended orders based on that condition. Now, providers can always add or remove from the general order set, but at least there is some standard to start from.</a:t>
            </a:r>
          </a:p>
          <a:p>
            <a:endParaRPr lang="en-US" baseline="0" dirty="0" smtClean="0"/>
          </a:p>
          <a:p>
            <a:r>
              <a:rPr lang="en-US" baseline="0" dirty="0" smtClean="0"/>
              <a:t>Meaningful Use is a huge reason as to why, and ultimately may be THE reason that organization who are struggling to get </a:t>
            </a:r>
            <a:r>
              <a:rPr lang="en-US" baseline="0" dirty="0" err="1" smtClean="0"/>
              <a:t>careguides</a:t>
            </a:r>
            <a:r>
              <a:rPr lang="en-US" baseline="0" dirty="0" smtClean="0"/>
              <a:t> implemented now ultimately end up doing so. I am referring specifically to the Stage 1 measures that involve providing patient education resources to the patient as well Computerized Physician Order Entry. Stage 2 Meaningful Use also includes a measure for Clinical Decision Support Intervention which can be also be met by using </a:t>
            </a:r>
            <a:r>
              <a:rPr lang="en-US" baseline="0" dirty="0" err="1" smtClean="0"/>
              <a:t>careguides</a:t>
            </a:r>
            <a:r>
              <a:rPr lang="en-US" baseline="0" dirty="0" smtClean="0"/>
              <a:t>.</a:t>
            </a:r>
          </a:p>
          <a:p>
            <a:endParaRPr lang="en-US" baseline="0" dirty="0" smtClean="0"/>
          </a:p>
          <a:p>
            <a:r>
              <a:rPr lang="en-US" baseline="0" dirty="0" smtClean="0"/>
              <a:t>Lastly, do it because you can! If I had to venture a guess, I would say that most organizations out there have not yet implemented </a:t>
            </a:r>
            <a:r>
              <a:rPr lang="en-US" baseline="0" dirty="0" err="1" smtClean="0"/>
              <a:t>careguides</a:t>
            </a:r>
            <a:r>
              <a:rPr lang="en-US" baseline="0" dirty="0" smtClean="0"/>
              <a:t> due to many reasons such as not having enough time or resources to do so, or other project priorities taking precedence over </a:t>
            </a:r>
            <a:r>
              <a:rPr lang="en-US" baseline="0" dirty="0" err="1" smtClean="0"/>
              <a:t>careguides</a:t>
            </a:r>
            <a:r>
              <a:rPr lang="en-US" baseline="0" dirty="0" smtClean="0"/>
              <a:t>. In many cases your organization may have even purchased the full set of </a:t>
            </a:r>
            <a:r>
              <a:rPr lang="en-US" baseline="0" dirty="0" err="1" smtClean="0"/>
              <a:t>careguides</a:t>
            </a:r>
            <a:r>
              <a:rPr lang="en-US" baseline="0" dirty="0" smtClean="0"/>
              <a:t>, maybe even years ago, and still have not yet had time or resources to implement them. I like to think of who have purchased but have yet to implement </a:t>
            </a:r>
            <a:r>
              <a:rPr lang="en-US" baseline="0" dirty="0" err="1" smtClean="0"/>
              <a:t>careguides</a:t>
            </a:r>
            <a:r>
              <a:rPr lang="en-US" baseline="0" dirty="0" smtClean="0"/>
              <a:t> as being </a:t>
            </a:r>
            <a:r>
              <a:rPr lang="en-US" baseline="0" dirty="0" err="1" smtClean="0"/>
              <a:t>analagous</a:t>
            </a:r>
            <a:r>
              <a:rPr lang="en-US" baseline="0" dirty="0" smtClean="0"/>
              <a:t> to a middle aged guy who got a wild hair </a:t>
            </a:r>
            <a:r>
              <a:rPr lang="en-US" baseline="0" smtClean="0"/>
              <a:t>one day and buys </a:t>
            </a:r>
            <a:r>
              <a:rPr lang="en-US" baseline="0" dirty="0" smtClean="0"/>
              <a:t>a </a:t>
            </a:r>
            <a:r>
              <a:rPr lang="en-US" baseline="0" dirty="0" err="1" smtClean="0"/>
              <a:t>harley</a:t>
            </a:r>
            <a:r>
              <a:rPr lang="en-US" baseline="0" dirty="0" smtClean="0"/>
              <a:t> and two years later it is sitting in his garage collecting dust. Isn’t it time to get that thing out on the open road where it can be truly appreciated?! Isn’t it time to finally realize the benefit of this powerful tool? I sure think so.</a:t>
            </a:r>
          </a:p>
          <a:p>
            <a:endParaRPr lang="en-US" baseline="0" dirty="0" smtClean="0"/>
          </a:p>
          <a:p>
            <a:r>
              <a:rPr lang="en-US" baseline="0" dirty="0" smtClean="0"/>
              <a:t>Well, you may be saying, that’s all well and good, and maybe you’re even a little inspired to get this process started, or to re-start a process you had to put on hold in the past. But that begs the question, HOW? This question is a very valid one, as the whole process can seem very overwhelming once you start to understand what all is involved. What I would recommend is to prioritize by starting small. What I mean by that is to focus on one physiologic category and get that out there and at least you have a platform to build on from there. You could even have a pilot group to create excitement at the physician level as to a new tool that is in the process of being implemented in your organization, in addition to other valuable benefits of a pilot in terms of potential work effort due to resource limitations  as well as the valuable feedback you can collected from your pilot physicians.</a:t>
            </a:r>
          </a:p>
          <a:p>
            <a:endParaRPr lang="en-US" baseline="0" dirty="0" smtClean="0"/>
          </a:p>
          <a:p>
            <a:r>
              <a:rPr lang="en-US" baseline="0" dirty="0" smtClean="0"/>
              <a:t>The other point I’d like to emphasize is to minimize the number of edits you allow before activating a </a:t>
            </a:r>
            <a:r>
              <a:rPr lang="en-US" baseline="0" dirty="0" err="1" smtClean="0"/>
              <a:t>careguide</a:t>
            </a:r>
            <a:r>
              <a:rPr lang="en-US" baseline="0" dirty="0" smtClean="0"/>
              <a:t>. If at all possible, don’t allow any edits before you implement </a:t>
            </a:r>
            <a:r>
              <a:rPr lang="en-US" baseline="0" dirty="0" err="1" smtClean="0"/>
              <a:t>careguides</a:t>
            </a:r>
            <a:r>
              <a:rPr lang="en-US" baseline="0" dirty="0" smtClean="0"/>
              <a:t>. This will speed up the process considerably. Like many things, the best feedback for meaningful and effective change comes after utilizing something on a daily basis to see what you like and don’t like, and </a:t>
            </a:r>
            <a:r>
              <a:rPr lang="en-US" baseline="0" dirty="0" err="1" smtClean="0"/>
              <a:t>careguides</a:t>
            </a:r>
            <a:r>
              <a:rPr lang="en-US" baseline="0" dirty="0" smtClean="0"/>
              <a:t> is no exception. Don’t get caught up in too much of the details if it means the difference for your organization to implement or not implement </a:t>
            </a:r>
            <a:r>
              <a:rPr lang="en-US" baseline="0" dirty="0" err="1" smtClean="0"/>
              <a:t>careguides</a:t>
            </a:r>
            <a:r>
              <a:rPr lang="en-US" baseline="0" dirty="0" smtClean="0"/>
              <a:t>. And the last thing I’d say is promote, promote, promote! As healthcare is a business driven by physicians, if there is ever a tool or workflow that is going to make their day easier or allow them to provide better patient care, don’t hesitate! Physicians are your greatest asset as an organization, and getting them on board with the process will create good momentum within your organization to hopefully get </a:t>
            </a:r>
            <a:r>
              <a:rPr lang="en-US" baseline="0" dirty="0" err="1" smtClean="0"/>
              <a:t>careguides</a:t>
            </a:r>
            <a:r>
              <a:rPr lang="en-US" baseline="0" dirty="0" smtClean="0"/>
              <a:t> pushed up higher on the project priority list.</a:t>
            </a:r>
            <a:endParaRPr lang="en-US" dirty="0"/>
          </a:p>
        </p:txBody>
      </p:sp>
      <p:sp>
        <p:nvSpPr>
          <p:cNvPr id="4" name="Slide Number Placeholder 3"/>
          <p:cNvSpPr>
            <a:spLocks noGrp="1"/>
          </p:cNvSpPr>
          <p:nvPr>
            <p:ph type="sldNum" sz="quarter" idx="10"/>
          </p:nvPr>
        </p:nvSpPr>
        <p:spPr/>
        <p:txBody>
          <a:bodyPr/>
          <a:lstStyle/>
          <a:p>
            <a:fld id="{04C821F5-DB07-41F1-B8EE-C4EDA3C0A713}"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p:spPr>
        <p:txBody>
          <a:bodyPr/>
          <a:lstStyle/>
          <a:p>
            <a:endParaRPr lang="en-US" smtClean="0"/>
          </a:p>
        </p:txBody>
      </p:sp>
      <p:sp>
        <p:nvSpPr>
          <p:cNvPr id="5124" name="Slide Number Placeholder 3"/>
          <p:cNvSpPr>
            <a:spLocks noGrp="1"/>
          </p:cNvSpPr>
          <p:nvPr>
            <p:ph type="sldNum" sz="quarter" idx="5"/>
          </p:nvPr>
        </p:nvSpPr>
        <p:spPr>
          <a:noFill/>
        </p:spPr>
        <p:txBody>
          <a:bodyPr/>
          <a:lstStyle/>
          <a:p>
            <a:fld id="{B8E25099-48FA-4F9F-AE2D-6BE142E7F3EE}" type="slidenum">
              <a:rPr lang="en-US" smtClean="0"/>
              <a:pPr/>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r>
              <a:rPr lang="en-US" dirty="0" smtClean="0"/>
              <a:t>If you have questions throughout the presentation, please type</a:t>
            </a:r>
            <a:r>
              <a:rPr lang="en-US" baseline="0" dirty="0" smtClean="0"/>
              <a:t> the question in the Q&amp;A section and click the SEND button.</a:t>
            </a:r>
            <a:endParaRPr lang="en-US" dirty="0"/>
          </a:p>
        </p:txBody>
      </p:sp>
      <p:sp>
        <p:nvSpPr>
          <p:cNvPr id="4" name="Slide Number Placeholder 3"/>
          <p:cNvSpPr>
            <a:spLocks noGrp="1"/>
          </p:cNvSpPr>
          <p:nvPr>
            <p:ph type="sldNum" sz="quarter" idx="10"/>
          </p:nvPr>
        </p:nvSpPr>
        <p:spPr/>
        <p:txBody>
          <a:bodyPr/>
          <a:lstStyle/>
          <a:p>
            <a:fld id="{E1E6F492-49F1-4792-8EB3-8BA2E83289C0}" type="slidenum">
              <a:rPr lang="en-US" smtClean="0"/>
              <a:pPr/>
              <a:t>2</a:t>
            </a:fld>
            <a:endParaRPr lang="en-US"/>
          </a:p>
        </p:txBody>
      </p:sp>
      <p:sp>
        <p:nvSpPr>
          <p:cNvPr id="5" name="Date Placeholder 4"/>
          <p:cNvSpPr>
            <a:spLocks noGrp="1"/>
          </p:cNvSpPr>
          <p:nvPr>
            <p:ph type="dt" idx="11"/>
          </p:nvPr>
        </p:nvSpPr>
        <p:spPr/>
        <p:txBody>
          <a:bodyPr/>
          <a:lstStyle/>
          <a:p>
            <a:pPr>
              <a:defRPr/>
            </a:pPr>
            <a:r>
              <a:rPr lang="en-US" smtClean="0"/>
              <a:t>September,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we will be looking</a:t>
            </a:r>
            <a:r>
              <a:rPr lang="en-US" baseline="0" dirty="0" smtClean="0"/>
              <a:t> at CareGuides form the perspective of the physician as well as the support analyst.  By the end of today you will be able to define a CareGuide, Demonstrate the basic functionality of a CareGuide from the perspective of a clinician, review the process for installing and setting up CareGuides in Allscripts, Review CareGuide properties that are editable, review preferences that are used with </a:t>
            </a:r>
            <a:r>
              <a:rPr lang="en-US" baseline="0" dirty="0" err="1" smtClean="0"/>
              <a:t>CxareGuides</a:t>
            </a:r>
            <a:r>
              <a:rPr lang="en-US" baseline="0" dirty="0" smtClean="0"/>
              <a:t>, review the process for applying CareGuide updates, and demonstrate the use of CareGuide Admin.  I know it sounds like a lot, but we will get through it!  Today we will be using Allscripts Enterprise v11.2 HF 7 during our demonstrations.  Don’t forget to ask any questions during the presentation through the Q&amp;A section.</a:t>
            </a:r>
            <a:endParaRPr lang="en-US" dirty="0"/>
          </a:p>
        </p:txBody>
      </p:sp>
      <p:sp>
        <p:nvSpPr>
          <p:cNvPr id="4" name="Slide Number Placeholder 3"/>
          <p:cNvSpPr>
            <a:spLocks noGrp="1"/>
          </p:cNvSpPr>
          <p:nvPr>
            <p:ph type="sldNum" sz="quarter" idx="10"/>
          </p:nvPr>
        </p:nvSpPr>
        <p:spPr/>
        <p:txBody>
          <a:bodyPr/>
          <a:lstStyle/>
          <a:p>
            <a:fld id="{04C821F5-DB07-41F1-B8EE-C4EDA3C0A7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C821F5-DB07-41F1-B8EE-C4EDA3C0A71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CareGuides are pre-defined problem-based order sets that enable providers to quickly</a:t>
            </a:r>
          </a:p>
          <a:p>
            <a:r>
              <a:rPr lang="en-US" dirty="0" smtClean="0"/>
              <a:t>create a plan of care and build the health management plan for a specific problem. Each</a:t>
            </a:r>
          </a:p>
          <a:p>
            <a:r>
              <a:rPr lang="en-US" dirty="0" smtClean="0"/>
              <a:t>CareGuide deals with a specific clinical presentation, such as an initial or follow-up visit for</a:t>
            </a:r>
          </a:p>
          <a:p>
            <a:r>
              <a:rPr lang="en-US" dirty="0" smtClean="0"/>
              <a:t>a chronic disease, an acute self-limited presentation, or a health maintenance visit. They</a:t>
            </a:r>
          </a:p>
          <a:p>
            <a:r>
              <a:rPr lang="en-US" dirty="0" smtClean="0"/>
              <a:t>facilitate the rapid entry of prescriptions, orders, and follow-up items for a patient</a:t>
            </a:r>
          </a:p>
          <a:p>
            <a:r>
              <a:rPr lang="en-US" dirty="0" smtClean="0"/>
              <a:t>encounter. Order reminders selected from CareGuides are added to the health management</a:t>
            </a:r>
          </a:p>
          <a:p>
            <a:r>
              <a:rPr lang="en-US" dirty="0" smtClean="0"/>
              <a:t>plan (HMP) component. The process of order selection also builds a customized</a:t>
            </a:r>
          </a:p>
          <a:p>
            <a:r>
              <a:rPr lang="en-US" dirty="0" smtClean="0"/>
              <a:t>patient education handout that includes a fixed text monograph about the condition or</a:t>
            </a:r>
          </a:p>
          <a:p>
            <a:r>
              <a:rPr lang="en-US" dirty="0" smtClean="0"/>
              <a:t>health maintenance topic that the template addresses. This document can print automatically</a:t>
            </a:r>
          </a:p>
          <a:p>
            <a:r>
              <a:rPr lang="en-US" dirty="0" smtClean="0"/>
              <a:t>for the patient to take with them.</a:t>
            </a:r>
            <a:endParaRPr lang="en-US" dirty="0"/>
          </a:p>
        </p:txBody>
      </p:sp>
      <p:sp>
        <p:nvSpPr>
          <p:cNvPr id="4" name="Slide Number Placeholder 3"/>
          <p:cNvSpPr>
            <a:spLocks noGrp="1"/>
          </p:cNvSpPr>
          <p:nvPr>
            <p:ph type="sldNum" sz="quarter" idx="10"/>
          </p:nvPr>
        </p:nvSpPr>
        <p:spPr/>
        <p:txBody>
          <a:bodyPr/>
          <a:lstStyle/>
          <a:p>
            <a:fld id="{04C821F5-DB07-41F1-B8EE-C4EDA3C0A71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Allscripts</a:t>
            </a:r>
            <a:r>
              <a:rPr lang="en-US" baseline="0" dirty="0" smtClean="0"/>
              <a:t> delivers 61 CareGuides with v11.2.  If clients purchase CareGuides, they will have access to 963 CareGuides.  CareGuides can be divided into 4 categories:</a:t>
            </a:r>
          </a:p>
          <a:p>
            <a:r>
              <a:rPr lang="en-US" baseline="0" dirty="0" smtClean="0"/>
              <a:t>1. </a:t>
            </a:r>
            <a:r>
              <a:rPr lang="en-US" dirty="0" smtClean="0"/>
              <a:t>Symptom Based</a:t>
            </a:r>
            <a:r>
              <a:rPr lang="en-US" baseline="0" dirty="0" smtClean="0"/>
              <a:t> – focused on the workup and symptomatic treatment of the identified symptom</a:t>
            </a:r>
          </a:p>
          <a:p>
            <a:r>
              <a:rPr lang="en-US" baseline="0" dirty="0" smtClean="0"/>
              <a:t>2. Diagnosis Based – focused on confirmation of the diagnosis and includes workup orderable items as well as testing for complications, monitoring disease progression, and medication treatment for the disease.</a:t>
            </a:r>
          </a:p>
          <a:p>
            <a:r>
              <a:rPr lang="en-US" baseline="0" dirty="0" smtClean="0"/>
              <a:t>3. Procedure based – Focused on post-procedure medication and lab testing but does NOT include the diagnostic testing that leads to the decision to perform the procedure. (Pre-procedure prep, management at the time of the procedure, and post-procedure care)</a:t>
            </a:r>
          </a:p>
          <a:p>
            <a:r>
              <a:rPr lang="en-US" baseline="0" dirty="0" smtClean="0"/>
              <a:t>4. Health Maintenance based – Focused on age-range and sex-specific preventative care orderable items, including regularly scheduled tests, medications, immunizations, and health maintenance reminders.</a:t>
            </a:r>
            <a:endParaRPr lang="en-US" dirty="0"/>
          </a:p>
        </p:txBody>
      </p:sp>
      <p:sp>
        <p:nvSpPr>
          <p:cNvPr id="4" name="Slide Number Placeholder 3"/>
          <p:cNvSpPr>
            <a:spLocks noGrp="1"/>
          </p:cNvSpPr>
          <p:nvPr>
            <p:ph type="sldNum" sz="quarter" idx="10"/>
          </p:nvPr>
        </p:nvSpPr>
        <p:spPr/>
        <p:txBody>
          <a:bodyPr/>
          <a:lstStyle/>
          <a:p>
            <a:fld id="{04C821F5-DB07-41F1-B8EE-C4EDA3C0A71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CareGuides consist of medication</a:t>
            </a:r>
            <a:r>
              <a:rPr lang="en-US" baseline="0" dirty="0" smtClean="0"/>
              <a:t> orders, non-medication orders, guidelines attached to these orders, and monographs with patient instructions.  Providers are able to prescribe medications and orders directly from the CareGuide section of the ACI.  Not all CareGuides have orders in each category and the medication and non-medication orders will automatically be linked to the problem linked to the CareGuide.</a:t>
            </a:r>
            <a:endParaRPr lang="en-US" dirty="0"/>
          </a:p>
        </p:txBody>
      </p:sp>
      <p:sp>
        <p:nvSpPr>
          <p:cNvPr id="4" name="Slide Number Placeholder 3"/>
          <p:cNvSpPr>
            <a:spLocks noGrp="1"/>
          </p:cNvSpPr>
          <p:nvPr>
            <p:ph type="sldNum" sz="quarter" idx="10"/>
          </p:nvPr>
        </p:nvSpPr>
        <p:spPr/>
        <p:txBody>
          <a:bodyPr/>
          <a:lstStyle/>
          <a:p>
            <a:fld id="{04C821F5-DB07-41F1-B8EE-C4EDA3C0A71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dirty="0" smtClean="0"/>
              <a:t>Careguides also have a standard question and answer monograph written at the 5</a:t>
            </a:r>
            <a:r>
              <a:rPr lang="en-US" baseline="30000" dirty="0" smtClean="0"/>
              <a:t>th</a:t>
            </a:r>
            <a:r>
              <a:rPr lang="en-US" dirty="0" smtClean="0"/>
              <a:t> to 7</a:t>
            </a:r>
            <a:r>
              <a:rPr lang="en-US" baseline="30000" dirty="0" smtClean="0"/>
              <a:t>th</a:t>
            </a:r>
            <a:r>
              <a:rPr lang="en-US" dirty="0" smtClean="0"/>
              <a:t> grade reading level.  Clients can choose to replace the standard monographs with a free-text monograph to which they can add their own patient education content.</a:t>
            </a:r>
          </a:p>
          <a:p>
            <a:pPr lvl="2"/>
            <a:r>
              <a:rPr lang="en-US" dirty="0" smtClean="0"/>
              <a:t>The Allscripts CareGuide templates include an option for Spanish translated monographs on the patient handout.</a:t>
            </a:r>
            <a:endParaRPr lang="en-US" dirty="0"/>
          </a:p>
        </p:txBody>
      </p:sp>
      <p:sp>
        <p:nvSpPr>
          <p:cNvPr id="4" name="Slide Number Placeholder 3"/>
          <p:cNvSpPr>
            <a:spLocks noGrp="1"/>
          </p:cNvSpPr>
          <p:nvPr>
            <p:ph type="sldNum" sz="quarter" idx="10"/>
          </p:nvPr>
        </p:nvSpPr>
        <p:spPr/>
        <p:txBody>
          <a:bodyPr/>
          <a:lstStyle/>
          <a:p>
            <a:fld id="{04C821F5-DB07-41F1-B8EE-C4EDA3C0A71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Allscripts refers to Guidelines as JRJITI or</a:t>
            </a:r>
            <a:r>
              <a:rPr lang="en-US" baseline="0" dirty="0" smtClean="0"/>
              <a:t> Just Right, Just in Time Information.  The information in the guidelines is for the clinician prescribing the medication or order.  I will show you an example of a guideline in a few minutes.  There are two types of guidelines: item and template.  Item Guidelines can be applied to order reminders, instructions, follow-ups, and referrals that satisfy the NQF measure requirements for MU.  Template Guidelines can be used for any item on a CareGuide.  All guidelines are set in CareGuide Admin on the Enterprise or Personal tab, depending on the CareGuide.  A clinician will know there is a guideline for an item because a red exclamation point will display to the left of the item in the CareGuide.  The clinician can view the guideline by right clicking on that item and selecting Guidelines.</a:t>
            </a:r>
            <a:endParaRPr lang="en-US" dirty="0"/>
          </a:p>
        </p:txBody>
      </p:sp>
      <p:sp>
        <p:nvSpPr>
          <p:cNvPr id="4" name="Slide Number Placeholder 3"/>
          <p:cNvSpPr>
            <a:spLocks noGrp="1"/>
          </p:cNvSpPr>
          <p:nvPr>
            <p:ph type="sldNum" sz="quarter" idx="10"/>
          </p:nvPr>
        </p:nvSpPr>
        <p:spPr/>
        <p:txBody>
          <a:bodyPr/>
          <a:lstStyle/>
          <a:p>
            <a:fld id="{04C821F5-DB07-41F1-B8EE-C4EDA3C0A71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GalenBar"/>
          <p:cNvPicPr>
            <a:picLocks noChangeAspect="1" noChangeArrowheads="1"/>
          </p:cNvPicPr>
          <p:nvPr/>
        </p:nvPicPr>
        <p:blipFill>
          <a:blip r:embed="rId2" cstate="print"/>
          <a:srcRect l="12753" t="23676" b="21495"/>
          <a:stretch>
            <a:fillRect/>
          </a:stretch>
        </p:blipFill>
        <p:spPr bwMode="auto">
          <a:xfrm>
            <a:off x="0" y="1447800"/>
            <a:ext cx="9144000" cy="3352800"/>
          </a:xfrm>
          <a:prstGeom prst="rect">
            <a:avLst/>
          </a:prstGeom>
          <a:noFill/>
          <a:ln w="9525">
            <a:noFill/>
            <a:miter lim="800000"/>
            <a:headEnd/>
            <a:tailEnd/>
          </a:ln>
        </p:spPr>
      </p:pic>
      <p:pic>
        <p:nvPicPr>
          <p:cNvPr id="5" name="Picture 10" descr="Galen logo"/>
          <p:cNvPicPr>
            <a:picLocks noChangeAspect="1" noChangeArrowheads="1"/>
          </p:cNvPicPr>
          <p:nvPr/>
        </p:nvPicPr>
        <p:blipFill>
          <a:blip r:embed="rId3" cstate="print"/>
          <a:srcRect/>
          <a:stretch>
            <a:fillRect/>
          </a:stretch>
        </p:blipFill>
        <p:spPr bwMode="auto">
          <a:xfrm>
            <a:off x="6540500" y="684213"/>
            <a:ext cx="2238375" cy="601662"/>
          </a:xfrm>
          <a:prstGeom prst="rect">
            <a:avLst/>
          </a:prstGeom>
          <a:noFill/>
          <a:ln w="9525">
            <a:noFill/>
            <a:miter lim="800000"/>
            <a:headEnd/>
            <a:tailEnd/>
          </a:ln>
        </p:spPr>
      </p:pic>
      <p:pic>
        <p:nvPicPr>
          <p:cNvPr id="6" name="Picture 13" descr="vc_pill_rgb"/>
          <p:cNvPicPr>
            <a:picLocks noChangeAspect="1" noChangeArrowheads="1"/>
          </p:cNvPicPr>
          <p:nvPr/>
        </p:nvPicPr>
        <p:blipFill>
          <a:blip r:embed="rId4" cstate="print"/>
          <a:srcRect/>
          <a:stretch>
            <a:fillRect/>
          </a:stretch>
        </p:blipFill>
        <p:spPr bwMode="auto">
          <a:xfrm>
            <a:off x="6324600" y="5943600"/>
            <a:ext cx="2527300" cy="508000"/>
          </a:xfrm>
          <a:prstGeom prst="rect">
            <a:avLst/>
          </a:prstGeom>
          <a:noFill/>
          <a:ln w="9525">
            <a:noFill/>
            <a:miter lim="800000"/>
            <a:headEnd/>
            <a:tailEnd/>
          </a:ln>
        </p:spPr>
      </p:pic>
      <p:sp>
        <p:nvSpPr>
          <p:cNvPr id="3074" name="Rectangle 2"/>
          <p:cNvSpPr>
            <a:spLocks noGrp="1" noChangeArrowheads="1"/>
          </p:cNvSpPr>
          <p:nvPr>
            <p:ph type="ctrTitle"/>
          </p:nvPr>
        </p:nvSpPr>
        <p:spPr>
          <a:xfrm>
            <a:off x="1143000" y="2286000"/>
            <a:ext cx="7772400" cy="1219200"/>
          </a:xfrm>
        </p:spPr>
        <p:txBody>
          <a:bodyPr/>
          <a:lstStyle>
            <a:lvl1pPr>
              <a:defRPr sz="3400">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143000" y="3200400"/>
            <a:ext cx="6400800" cy="914400"/>
          </a:xfrm>
        </p:spPr>
        <p:txBody>
          <a:bodyPr/>
          <a:lstStyle>
            <a:lvl1pPr marL="0" indent="0">
              <a:buFont typeface="Times" charset="0"/>
              <a:buNone/>
              <a:defRPr sz="1700" b="0">
                <a:solidFill>
                  <a:schemeClr val="bg1"/>
                </a:solidFill>
                <a:latin typeface="HelveticaNeueLT Std Lt" pitchFamily="84" charset="0"/>
              </a:defRPr>
            </a:lvl1pPr>
          </a:lstStyle>
          <a:p>
            <a:r>
              <a:rPr lang="en-US" smtClean="0"/>
              <a:t>Click to edit Master subtitle style</a:t>
            </a:r>
            <a:endParaRPr lang="en-US"/>
          </a:p>
        </p:txBody>
      </p:sp>
      <p:sp>
        <p:nvSpPr>
          <p:cNvPr id="7" name="Rectangle 4"/>
          <p:cNvSpPr>
            <a:spLocks noGrp="1" noChangeArrowheads="1"/>
          </p:cNvSpPr>
          <p:nvPr>
            <p:ph type="dt" sz="half" idx="10"/>
          </p:nvPr>
        </p:nvSpPr>
        <p:spPr>
          <a:xfrm>
            <a:off x="1143000" y="6096000"/>
            <a:ext cx="1905000" cy="457200"/>
          </a:xfrm>
        </p:spPr>
        <p:txBody>
          <a:bodyPr/>
          <a:lstStyle>
            <a:lvl1pPr>
              <a:defRPr sz="1400"/>
            </a:lvl1pPr>
          </a:lstStyle>
          <a:p>
            <a:fld id="{A5FE0D1E-7DD7-4C76-9980-43911B935BBD}" type="datetimeFigureOut">
              <a:rPr lang="en-US" smtClean="0"/>
              <a:pPr/>
              <a:t>7/23/2013</a:t>
            </a:fld>
            <a:endParaRPr lang="en-US"/>
          </a:p>
        </p:txBody>
      </p:sp>
      <p:sp>
        <p:nvSpPr>
          <p:cNvPr id="8" name="Rectangle 5"/>
          <p:cNvSpPr>
            <a:spLocks noGrp="1" noChangeArrowheads="1"/>
          </p:cNvSpPr>
          <p:nvPr>
            <p:ph type="ftr" sz="quarter" idx="11"/>
          </p:nvPr>
        </p:nvSpPr>
        <p:spPr bwMode="auto">
          <a:xfrm>
            <a:off x="1143000" y="4953000"/>
            <a:ext cx="4648200" cy="5635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600">
                <a:latin typeface="HelveticaNeueLT Std" pitchFamily="84" charset="0"/>
              </a:defRPr>
            </a:lvl1pPr>
          </a:lstStyle>
          <a:p>
            <a:endParaRPr lang="en-US"/>
          </a:p>
        </p:txBody>
      </p:sp>
      <p:sp>
        <p:nvSpPr>
          <p:cNvPr id="9" name="Rectangle 6"/>
          <p:cNvSpPr>
            <a:spLocks noGrp="1" noChangeArrowheads="1"/>
          </p:cNvSpPr>
          <p:nvPr>
            <p:ph type="sldNum" sz="quarter" idx="12"/>
          </p:nvPr>
        </p:nvSpPr>
        <p:spPr>
          <a:xfrm>
            <a:off x="3657600" y="6096000"/>
            <a:ext cx="1143000" cy="457200"/>
          </a:xfrm>
        </p:spPr>
        <p:txBody>
          <a:bodyPr/>
          <a:lstStyle>
            <a:lvl1pPr>
              <a:defRPr sz="1400"/>
            </a:lvl1pPr>
          </a:lstStyle>
          <a:p>
            <a:fld id="{D86E2A90-7EBA-4522-98DE-9E5D231B620A}"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A5FE0D1E-7DD7-4C76-9980-43911B935BBD}" type="datetimeFigureOut">
              <a:rPr lang="en-US" smtClean="0"/>
              <a:pPr/>
              <a:t>7/23/2013</a:t>
            </a:fld>
            <a:endParaRPr lang="en-US"/>
          </a:p>
        </p:txBody>
      </p:sp>
      <p:sp>
        <p:nvSpPr>
          <p:cNvPr id="8" name="Rectangle 6"/>
          <p:cNvSpPr>
            <a:spLocks noGrp="1" noChangeArrowheads="1"/>
          </p:cNvSpPr>
          <p:nvPr>
            <p:ph type="sldNum" sz="quarter" idx="11"/>
          </p:nvPr>
        </p:nvSpPr>
        <p:spPr>
          <a:ln/>
        </p:spPr>
        <p:txBody>
          <a:bodyPr/>
          <a:lstStyle>
            <a:lvl1pPr>
              <a:defRPr/>
            </a:lvl1pPr>
          </a:lstStyle>
          <a:p>
            <a:fld id="{D86E2A90-7EBA-4522-98DE-9E5D231B620A}"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A5FE0D1E-7DD7-4C76-9980-43911B935BBD}" type="datetimeFigureOut">
              <a:rPr lang="en-US" smtClean="0"/>
              <a:pPr/>
              <a:t>7/23/2013</a:t>
            </a:fld>
            <a:endParaRPr lang="en-US"/>
          </a:p>
        </p:txBody>
      </p:sp>
      <p:sp>
        <p:nvSpPr>
          <p:cNvPr id="4" name="Rectangle 6"/>
          <p:cNvSpPr>
            <a:spLocks noGrp="1" noChangeArrowheads="1"/>
          </p:cNvSpPr>
          <p:nvPr>
            <p:ph type="sldNum" sz="quarter" idx="11"/>
          </p:nvPr>
        </p:nvSpPr>
        <p:spPr>
          <a:ln/>
        </p:spPr>
        <p:txBody>
          <a:bodyPr/>
          <a:lstStyle>
            <a:lvl1pPr>
              <a:defRPr/>
            </a:lvl1pPr>
          </a:lstStyle>
          <a:p>
            <a:fld id="{D86E2A90-7EBA-4522-98DE-9E5D231B620A}" type="slidenum">
              <a:rPr lang="en-US" smtClean="0"/>
              <a:pPr/>
              <a:t>‹#›</a:t>
            </a:fld>
            <a:endParaRPr 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5FE0D1E-7DD7-4C76-9980-43911B935BBD}" type="datetimeFigureOut">
              <a:rPr lang="en-US" smtClean="0"/>
              <a:pPr/>
              <a:t>7/23/2013</a:t>
            </a:fld>
            <a:endParaRPr lang="en-US"/>
          </a:p>
        </p:txBody>
      </p:sp>
      <p:sp>
        <p:nvSpPr>
          <p:cNvPr id="3" name="Rectangle 6"/>
          <p:cNvSpPr>
            <a:spLocks noGrp="1" noChangeArrowheads="1"/>
          </p:cNvSpPr>
          <p:nvPr>
            <p:ph type="sldNum" sz="quarter" idx="11"/>
          </p:nvPr>
        </p:nvSpPr>
        <p:spPr>
          <a:ln/>
        </p:spPr>
        <p:txBody>
          <a:bodyPr/>
          <a:lstStyle>
            <a:lvl1pPr>
              <a:defRPr/>
            </a:lvl1pPr>
          </a:lstStyle>
          <a:p>
            <a:fld id="{D86E2A90-7EBA-4522-98DE-9E5D231B620A}" type="slidenum">
              <a:rPr lang="en-US" smtClean="0"/>
              <a:pPr/>
              <a:t>‹#›</a:t>
            </a:fld>
            <a:endParaRPr lang="en-US"/>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5FE0D1E-7DD7-4C76-9980-43911B935BBD}" type="datetimeFigureOut">
              <a:rPr lang="en-US" smtClean="0"/>
              <a:pPr/>
              <a:t>7/23/2013</a:t>
            </a:fld>
            <a:endParaRPr lang="en-US"/>
          </a:p>
        </p:txBody>
      </p:sp>
      <p:sp>
        <p:nvSpPr>
          <p:cNvPr id="6" name="Rectangle 6"/>
          <p:cNvSpPr>
            <a:spLocks noGrp="1" noChangeArrowheads="1"/>
          </p:cNvSpPr>
          <p:nvPr>
            <p:ph type="sldNum" sz="quarter" idx="11"/>
          </p:nvPr>
        </p:nvSpPr>
        <p:spPr>
          <a:ln/>
        </p:spPr>
        <p:txBody>
          <a:bodyPr/>
          <a:lstStyle>
            <a:lvl1pPr>
              <a:defRPr/>
            </a:lvl1pPr>
          </a:lstStyle>
          <a:p>
            <a:fld id="{D86E2A90-7EBA-4522-98DE-9E5D231B620A}" type="slidenum">
              <a:rPr lang="en-US" smtClean="0"/>
              <a:pPr/>
              <a:t>‹#›</a:t>
            </a:fld>
            <a:endParaRPr lang="en-US"/>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5FE0D1E-7DD7-4C76-9980-43911B935BBD}" type="datetimeFigureOut">
              <a:rPr lang="en-US" smtClean="0"/>
              <a:pPr/>
              <a:t>7/23/2013</a:t>
            </a:fld>
            <a:endParaRPr lang="en-US"/>
          </a:p>
        </p:txBody>
      </p:sp>
      <p:sp>
        <p:nvSpPr>
          <p:cNvPr id="6" name="Rectangle 6"/>
          <p:cNvSpPr>
            <a:spLocks noGrp="1" noChangeArrowheads="1"/>
          </p:cNvSpPr>
          <p:nvPr>
            <p:ph type="sldNum" sz="quarter" idx="11"/>
          </p:nvPr>
        </p:nvSpPr>
        <p:spPr>
          <a:ln/>
        </p:spPr>
        <p:txBody>
          <a:bodyPr/>
          <a:lstStyle>
            <a:lvl1pPr>
              <a:defRPr/>
            </a:lvl1pPr>
          </a:lstStyle>
          <a:p>
            <a:fld id="{D86E2A90-7EBA-4522-98DE-9E5D231B620A}" type="slidenum">
              <a:rPr lang="en-US" smtClean="0"/>
              <a:pPr/>
              <a:t>‹#›</a:t>
            </a:fld>
            <a:endParaRPr lang="en-US"/>
          </a:p>
        </p:txBody>
      </p:sp>
    </p:spTree>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5FE0D1E-7DD7-4C76-9980-43911B935BBD}" type="datetimeFigureOut">
              <a:rPr lang="en-US" smtClean="0"/>
              <a:pPr/>
              <a:t>7/23/2013</a:t>
            </a:fld>
            <a:endParaRPr lang="en-US"/>
          </a:p>
        </p:txBody>
      </p:sp>
      <p:sp>
        <p:nvSpPr>
          <p:cNvPr id="5" name="Rectangle 6"/>
          <p:cNvSpPr>
            <a:spLocks noGrp="1" noChangeArrowheads="1"/>
          </p:cNvSpPr>
          <p:nvPr>
            <p:ph type="sldNum" sz="quarter" idx="11"/>
          </p:nvPr>
        </p:nvSpPr>
        <p:spPr>
          <a:ln/>
        </p:spPr>
        <p:txBody>
          <a:bodyPr/>
          <a:lstStyle>
            <a:lvl1pPr>
              <a:defRPr/>
            </a:lvl1pPr>
          </a:lstStyle>
          <a:p>
            <a:fld id="{D86E2A90-7EBA-4522-98DE-9E5D231B620A}" type="slidenum">
              <a:rPr lang="en-US" smtClean="0"/>
              <a:pPr/>
              <a:t>‹#›</a:t>
            </a:fld>
            <a:endParaRPr lang="en-US"/>
          </a:p>
        </p:txBody>
      </p:sp>
    </p:spTree>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838200"/>
            <a:ext cx="2133600" cy="441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838200"/>
            <a:ext cx="6248400"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5FE0D1E-7DD7-4C76-9980-43911B935BBD}" type="datetimeFigureOut">
              <a:rPr lang="en-US" smtClean="0"/>
              <a:pPr/>
              <a:t>7/23/2013</a:t>
            </a:fld>
            <a:endParaRPr lang="en-US"/>
          </a:p>
        </p:txBody>
      </p:sp>
      <p:sp>
        <p:nvSpPr>
          <p:cNvPr id="5" name="Rectangle 6"/>
          <p:cNvSpPr>
            <a:spLocks noGrp="1" noChangeArrowheads="1"/>
          </p:cNvSpPr>
          <p:nvPr>
            <p:ph type="sldNum" sz="quarter" idx="11"/>
          </p:nvPr>
        </p:nvSpPr>
        <p:spPr>
          <a:ln/>
        </p:spPr>
        <p:txBody>
          <a:bodyPr/>
          <a:lstStyle>
            <a:lvl1pPr>
              <a:defRPr/>
            </a:lvl1pPr>
          </a:lstStyle>
          <a:p>
            <a:fld id="{D86E2A90-7EBA-4522-98DE-9E5D231B620A}" type="slidenum">
              <a:rPr lang="en-US" smtClean="0"/>
              <a:pPr/>
              <a:t>‹#›</a:t>
            </a:fld>
            <a:endParaRPr lang="en-US"/>
          </a:p>
        </p:txBody>
      </p:sp>
    </p:spTree>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58E73-D371-44FF-9B0A-40B135F15189}" type="datetimeFigureOut">
              <a:rPr lang="en-US" smtClean="0"/>
              <a:pPr/>
              <a:t>7/23/2013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AF165F2-FFDA-4D1E-B243-BE67D5413F9E}"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2" name="Picture 7" descr="GHS-8461 Professional Technical Services Brochure_p1a.pdf"/>
          <p:cNvPicPr>
            <a:picLocks noChangeAspect="1"/>
          </p:cNvPicPr>
          <p:nvPr/>
        </p:nvPicPr>
        <p:blipFill>
          <a:blip r:embed="rId2" cstate="print"/>
          <a:srcRect/>
          <a:stretch>
            <a:fillRect/>
          </a:stretch>
        </p:blipFill>
        <p:spPr bwMode="auto">
          <a:xfrm>
            <a:off x="1219200" y="1955800"/>
            <a:ext cx="6705600" cy="2946400"/>
          </a:xfrm>
          <a:prstGeom prst="rect">
            <a:avLst/>
          </a:prstGeom>
          <a:noFill/>
          <a:ln w="9525">
            <a:noFill/>
            <a:miter lim="800000"/>
            <a:headEnd/>
            <a:tailEnd/>
          </a:ln>
        </p:spPr>
      </p:pic>
      <p:sp>
        <p:nvSpPr>
          <p:cNvPr id="3" name="Rectangle 4"/>
          <p:cNvSpPr>
            <a:spLocks noGrp="1" noChangeArrowheads="1"/>
          </p:cNvSpPr>
          <p:nvPr>
            <p:ph type="dt" sz="half" idx="10"/>
          </p:nvPr>
        </p:nvSpPr>
        <p:spPr/>
        <p:txBody>
          <a:bodyPr/>
          <a:lstStyle>
            <a:lvl1pPr>
              <a:defRPr/>
            </a:lvl1pPr>
          </a:lstStyle>
          <a:p>
            <a:fld id="{A5FE0D1E-7DD7-4C76-9980-43911B935BBD}" type="datetimeFigureOut">
              <a:rPr lang="en-US" smtClean="0"/>
              <a:pPr/>
              <a:t>7/23/2013</a:t>
            </a:fld>
            <a:endParaRPr lang="en-US"/>
          </a:p>
        </p:txBody>
      </p:sp>
      <p:sp>
        <p:nvSpPr>
          <p:cNvPr id="4" name="Rectangle 6"/>
          <p:cNvSpPr>
            <a:spLocks noGrp="1" noChangeArrowheads="1"/>
          </p:cNvSpPr>
          <p:nvPr>
            <p:ph type="sldNum" sz="quarter" idx="11"/>
          </p:nvPr>
        </p:nvSpPr>
        <p:spPr/>
        <p:txBody>
          <a:bodyPr/>
          <a:lstStyle>
            <a:lvl1pPr>
              <a:defRPr/>
            </a:lvl1pPr>
          </a:lstStyle>
          <a:p>
            <a:fld id="{D86E2A90-7EBA-4522-98DE-9E5D231B620A}"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5FE0D1E-7DD7-4C76-9980-43911B935BBD}" type="datetimeFigureOut">
              <a:rPr lang="en-US" smtClean="0"/>
              <a:pPr/>
              <a:t>7/23/2013</a:t>
            </a:fld>
            <a:endParaRPr lang="en-US"/>
          </a:p>
        </p:txBody>
      </p:sp>
      <p:sp>
        <p:nvSpPr>
          <p:cNvPr id="3" name="Rectangle 6"/>
          <p:cNvSpPr>
            <a:spLocks noGrp="1" noChangeArrowheads="1"/>
          </p:cNvSpPr>
          <p:nvPr>
            <p:ph type="sldNum" sz="quarter" idx="11"/>
          </p:nvPr>
        </p:nvSpPr>
        <p:spPr>
          <a:ln/>
        </p:spPr>
        <p:txBody>
          <a:bodyPr/>
          <a:lstStyle>
            <a:lvl1pPr>
              <a:defRPr/>
            </a:lvl1pPr>
          </a:lstStyle>
          <a:p>
            <a:fld id="{D86E2A90-7EBA-4522-98DE-9E5D231B620A}"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2" name="Picture 7" descr="GHS-8461 Professional Technical Services Brochure_p2a.pdf"/>
          <p:cNvPicPr>
            <a:picLocks noChangeAspect="1"/>
          </p:cNvPicPr>
          <p:nvPr/>
        </p:nvPicPr>
        <p:blipFill>
          <a:blip r:embed="rId2" cstate="print"/>
          <a:srcRect/>
          <a:stretch>
            <a:fillRect/>
          </a:stretch>
        </p:blipFill>
        <p:spPr bwMode="auto">
          <a:xfrm>
            <a:off x="1041400" y="1898650"/>
            <a:ext cx="7061200" cy="3060700"/>
          </a:xfrm>
          <a:prstGeom prst="rect">
            <a:avLst/>
          </a:prstGeom>
          <a:noFill/>
          <a:ln w="9525">
            <a:noFill/>
            <a:miter lim="800000"/>
            <a:headEnd/>
            <a:tailEnd/>
          </a:ln>
        </p:spPr>
      </p:pic>
      <p:sp>
        <p:nvSpPr>
          <p:cNvPr id="3" name="Rectangle 4"/>
          <p:cNvSpPr>
            <a:spLocks noGrp="1" noChangeArrowheads="1"/>
          </p:cNvSpPr>
          <p:nvPr>
            <p:ph type="dt" sz="half" idx="10"/>
          </p:nvPr>
        </p:nvSpPr>
        <p:spPr/>
        <p:txBody>
          <a:bodyPr/>
          <a:lstStyle>
            <a:lvl1pPr>
              <a:defRPr/>
            </a:lvl1pPr>
          </a:lstStyle>
          <a:p>
            <a:fld id="{A5FE0D1E-7DD7-4C76-9980-43911B935BBD}" type="datetimeFigureOut">
              <a:rPr lang="en-US" smtClean="0"/>
              <a:pPr/>
              <a:t>7/23/2013</a:t>
            </a:fld>
            <a:endParaRPr lang="en-US"/>
          </a:p>
        </p:txBody>
      </p:sp>
      <p:sp>
        <p:nvSpPr>
          <p:cNvPr id="4" name="Rectangle 6"/>
          <p:cNvSpPr>
            <a:spLocks noGrp="1" noChangeArrowheads="1"/>
          </p:cNvSpPr>
          <p:nvPr>
            <p:ph type="sldNum" sz="quarter" idx="11"/>
          </p:nvPr>
        </p:nvSpPr>
        <p:spPr/>
        <p:txBody>
          <a:bodyPr/>
          <a:lstStyle>
            <a:lvl1pPr>
              <a:defRPr/>
            </a:lvl1pPr>
          </a:lstStyle>
          <a:p>
            <a:fld id="{D86E2A90-7EBA-4522-98DE-9E5D231B620A}"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2" name="Picture 7" descr="GHS-8461 Professional Technical Services Brochure_p3a.pdf"/>
          <p:cNvPicPr>
            <a:picLocks noChangeAspect="1"/>
          </p:cNvPicPr>
          <p:nvPr/>
        </p:nvPicPr>
        <p:blipFill>
          <a:blip r:embed="rId2" cstate="print"/>
          <a:srcRect/>
          <a:stretch>
            <a:fillRect/>
          </a:stretch>
        </p:blipFill>
        <p:spPr bwMode="auto">
          <a:xfrm>
            <a:off x="914400" y="1219200"/>
            <a:ext cx="3302000" cy="4114800"/>
          </a:xfrm>
          <a:prstGeom prst="rect">
            <a:avLst/>
          </a:prstGeom>
          <a:noFill/>
          <a:ln w="9525">
            <a:noFill/>
            <a:miter lim="800000"/>
            <a:headEnd/>
            <a:tailEnd/>
          </a:ln>
        </p:spPr>
      </p:pic>
      <p:pic>
        <p:nvPicPr>
          <p:cNvPr id="3" name="Picture 8" descr="GHS-8461 Professional Technical Services Brochure_p3b.pdf"/>
          <p:cNvPicPr>
            <a:picLocks noChangeAspect="1"/>
          </p:cNvPicPr>
          <p:nvPr/>
        </p:nvPicPr>
        <p:blipFill>
          <a:blip r:embed="rId3" cstate="print"/>
          <a:srcRect/>
          <a:stretch>
            <a:fillRect/>
          </a:stretch>
        </p:blipFill>
        <p:spPr bwMode="auto">
          <a:xfrm>
            <a:off x="4876800" y="1371600"/>
            <a:ext cx="3416300" cy="3670300"/>
          </a:xfrm>
          <a:prstGeom prst="rect">
            <a:avLst/>
          </a:prstGeom>
          <a:noFill/>
          <a:ln w="9525">
            <a:noFill/>
            <a:miter lim="800000"/>
            <a:headEnd/>
            <a:tailEnd/>
          </a:ln>
        </p:spPr>
      </p:pic>
      <p:sp>
        <p:nvSpPr>
          <p:cNvPr id="4" name="Rectangle 4"/>
          <p:cNvSpPr>
            <a:spLocks noGrp="1" noChangeArrowheads="1"/>
          </p:cNvSpPr>
          <p:nvPr>
            <p:ph type="dt" sz="half" idx="10"/>
          </p:nvPr>
        </p:nvSpPr>
        <p:spPr/>
        <p:txBody>
          <a:bodyPr/>
          <a:lstStyle>
            <a:lvl1pPr>
              <a:defRPr/>
            </a:lvl1pPr>
          </a:lstStyle>
          <a:p>
            <a:fld id="{A5FE0D1E-7DD7-4C76-9980-43911B935BBD}" type="datetimeFigureOut">
              <a:rPr lang="en-US" smtClean="0"/>
              <a:pPr/>
              <a:t>7/23/2013</a:t>
            </a:fld>
            <a:endParaRPr lang="en-US"/>
          </a:p>
        </p:txBody>
      </p:sp>
      <p:sp>
        <p:nvSpPr>
          <p:cNvPr id="5" name="Rectangle 6"/>
          <p:cNvSpPr>
            <a:spLocks noGrp="1" noChangeArrowheads="1"/>
          </p:cNvSpPr>
          <p:nvPr>
            <p:ph type="sldNum" sz="quarter" idx="11"/>
          </p:nvPr>
        </p:nvSpPr>
        <p:spPr/>
        <p:txBody>
          <a:bodyPr/>
          <a:lstStyle>
            <a:lvl1pPr>
              <a:defRPr/>
            </a:lvl1pPr>
          </a:lstStyle>
          <a:p>
            <a:fld id="{D86E2A90-7EBA-4522-98DE-9E5D231B620A}"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2" name="Picture 7" descr="GHS-8461 Professional Technical Services Brochure_p3c.pdf"/>
          <p:cNvPicPr>
            <a:picLocks noChangeAspect="1"/>
          </p:cNvPicPr>
          <p:nvPr/>
        </p:nvPicPr>
        <p:blipFill>
          <a:blip r:embed="rId2" cstate="print"/>
          <a:srcRect/>
          <a:stretch>
            <a:fillRect/>
          </a:stretch>
        </p:blipFill>
        <p:spPr bwMode="auto">
          <a:xfrm>
            <a:off x="914400" y="1308100"/>
            <a:ext cx="3505200" cy="4559300"/>
          </a:xfrm>
          <a:prstGeom prst="rect">
            <a:avLst/>
          </a:prstGeom>
          <a:noFill/>
          <a:ln w="9525">
            <a:noFill/>
            <a:miter lim="800000"/>
            <a:headEnd/>
            <a:tailEnd/>
          </a:ln>
        </p:spPr>
      </p:pic>
      <p:pic>
        <p:nvPicPr>
          <p:cNvPr id="3" name="Picture 8" descr="GHS-8461 Professional Technical Services Brochure_p3d.pdf"/>
          <p:cNvPicPr>
            <a:picLocks noChangeAspect="1"/>
          </p:cNvPicPr>
          <p:nvPr/>
        </p:nvPicPr>
        <p:blipFill>
          <a:blip r:embed="rId3" cstate="print"/>
          <a:srcRect/>
          <a:stretch>
            <a:fillRect/>
          </a:stretch>
        </p:blipFill>
        <p:spPr bwMode="auto">
          <a:xfrm>
            <a:off x="4991100" y="1295400"/>
            <a:ext cx="3467100" cy="2857500"/>
          </a:xfrm>
          <a:prstGeom prst="rect">
            <a:avLst/>
          </a:prstGeom>
          <a:noFill/>
          <a:ln w="9525">
            <a:noFill/>
            <a:miter lim="800000"/>
            <a:headEnd/>
            <a:tailEnd/>
          </a:ln>
        </p:spPr>
      </p:pic>
      <p:sp>
        <p:nvSpPr>
          <p:cNvPr id="4" name="Rectangle 4"/>
          <p:cNvSpPr>
            <a:spLocks noGrp="1" noChangeArrowheads="1"/>
          </p:cNvSpPr>
          <p:nvPr>
            <p:ph type="dt" sz="half" idx="10"/>
          </p:nvPr>
        </p:nvSpPr>
        <p:spPr/>
        <p:txBody>
          <a:bodyPr/>
          <a:lstStyle>
            <a:lvl1pPr>
              <a:defRPr/>
            </a:lvl1pPr>
          </a:lstStyle>
          <a:p>
            <a:fld id="{A5FE0D1E-7DD7-4C76-9980-43911B935BBD}" type="datetimeFigureOut">
              <a:rPr lang="en-US" smtClean="0"/>
              <a:pPr/>
              <a:t>7/23/2013</a:t>
            </a:fld>
            <a:endParaRPr lang="en-US"/>
          </a:p>
        </p:txBody>
      </p:sp>
      <p:sp>
        <p:nvSpPr>
          <p:cNvPr id="5" name="Rectangle 6"/>
          <p:cNvSpPr>
            <a:spLocks noGrp="1" noChangeArrowheads="1"/>
          </p:cNvSpPr>
          <p:nvPr>
            <p:ph type="sldNum" sz="quarter" idx="11"/>
          </p:nvPr>
        </p:nvSpPr>
        <p:spPr/>
        <p:txBody>
          <a:bodyPr/>
          <a:lstStyle>
            <a:lvl1pPr>
              <a:defRPr/>
            </a:lvl1pPr>
          </a:lstStyle>
          <a:p>
            <a:fld id="{D86E2A90-7EBA-4522-98DE-9E5D231B620A}"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2" name="Picture 7" descr="GHS-8461 Professional Technical Services Brochure_pg4a.pdf"/>
          <p:cNvPicPr>
            <a:picLocks noChangeAspect="1"/>
          </p:cNvPicPr>
          <p:nvPr/>
        </p:nvPicPr>
        <p:blipFill>
          <a:blip r:embed="rId2" cstate="print"/>
          <a:srcRect/>
          <a:stretch>
            <a:fillRect/>
          </a:stretch>
        </p:blipFill>
        <p:spPr bwMode="auto">
          <a:xfrm>
            <a:off x="76200" y="1225550"/>
            <a:ext cx="4584700" cy="3492500"/>
          </a:xfrm>
          <a:prstGeom prst="rect">
            <a:avLst/>
          </a:prstGeom>
          <a:noFill/>
          <a:ln w="9525">
            <a:noFill/>
            <a:miter lim="800000"/>
            <a:headEnd/>
            <a:tailEnd/>
          </a:ln>
        </p:spPr>
      </p:pic>
      <p:pic>
        <p:nvPicPr>
          <p:cNvPr id="3" name="Picture 8" descr="GHS-8461 Professional Technical Services Brochure_pg4b.pdf"/>
          <p:cNvPicPr>
            <a:picLocks noChangeAspect="1"/>
          </p:cNvPicPr>
          <p:nvPr/>
        </p:nvPicPr>
        <p:blipFill>
          <a:blip r:embed="rId3" cstate="print"/>
          <a:srcRect/>
          <a:stretch>
            <a:fillRect/>
          </a:stretch>
        </p:blipFill>
        <p:spPr bwMode="auto">
          <a:xfrm>
            <a:off x="4419600" y="1143000"/>
            <a:ext cx="4876800" cy="2832100"/>
          </a:xfrm>
          <a:prstGeom prst="rect">
            <a:avLst/>
          </a:prstGeom>
          <a:noFill/>
          <a:ln w="9525">
            <a:noFill/>
            <a:miter lim="800000"/>
            <a:headEnd/>
            <a:tailEnd/>
          </a:ln>
        </p:spPr>
      </p:pic>
      <p:pic>
        <p:nvPicPr>
          <p:cNvPr id="4" name="Picture 9" descr="GHS-8461 Professional Technical Services Brochure_pg4c.pdf"/>
          <p:cNvPicPr>
            <a:picLocks noChangeAspect="1"/>
          </p:cNvPicPr>
          <p:nvPr/>
        </p:nvPicPr>
        <p:blipFill>
          <a:blip r:embed="rId4" cstate="print"/>
          <a:srcRect/>
          <a:stretch>
            <a:fillRect/>
          </a:stretch>
        </p:blipFill>
        <p:spPr bwMode="auto">
          <a:xfrm>
            <a:off x="152400" y="5486400"/>
            <a:ext cx="4946650" cy="990600"/>
          </a:xfrm>
          <a:prstGeom prst="rect">
            <a:avLst/>
          </a:prstGeom>
          <a:noFill/>
          <a:ln w="9525">
            <a:noFill/>
            <a:miter lim="800000"/>
            <a:headEnd/>
            <a:tailEnd/>
          </a:ln>
        </p:spPr>
      </p:pic>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5FE0D1E-7DD7-4C76-9980-43911B935BBD}" type="datetimeFigureOut">
              <a:rPr lang="en-US" smtClean="0"/>
              <a:pPr/>
              <a:t>7/23/2013</a:t>
            </a:fld>
            <a:endParaRPr lang="en-US"/>
          </a:p>
        </p:txBody>
      </p:sp>
      <p:sp>
        <p:nvSpPr>
          <p:cNvPr id="5" name="Rectangle 6"/>
          <p:cNvSpPr>
            <a:spLocks noGrp="1" noChangeArrowheads="1"/>
          </p:cNvSpPr>
          <p:nvPr>
            <p:ph type="sldNum" sz="quarter" idx="11"/>
          </p:nvPr>
        </p:nvSpPr>
        <p:spPr>
          <a:ln/>
        </p:spPr>
        <p:txBody>
          <a:bodyPr/>
          <a:lstStyle>
            <a:lvl1pPr>
              <a:defRPr/>
            </a:lvl1pPr>
          </a:lstStyle>
          <a:p>
            <a:fld id="{D86E2A90-7EBA-4522-98DE-9E5D231B620A}"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1200" y="1828800"/>
            <a:ext cx="33909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24500" y="1828800"/>
            <a:ext cx="33909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A5FE0D1E-7DD7-4C76-9980-43911B935BBD}" type="datetimeFigureOut">
              <a:rPr lang="en-US" smtClean="0"/>
              <a:pPr/>
              <a:t>7/23/2013</a:t>
            </a:fld>
            <a:endParaRPr lang="en-US"/>
          </a:p>
        </p:txBody>
      </p:sp>
      <p:sp>
        <p:nvSpPr>
          <p:cNvPr id="6" name="Rectangle 6"/>
          <p:cNvSpPr>
            <a:spLocks noGrp="1" noChangeArrowheads="1"/>
          </p:cNvSpPr>
          <p:nvPr>
            <p:ph type="sldNum" sz="quarter" idx="11"/>
          </p:nvPr>
        </p:nvSpPr>
        <p:spPr>
          <a:ln/>
        </p:spPr>
        <p:txBody>
          <a:bodyPr/>
          <a:lstStyle>
            <a:lvl1pPr>
              <a:defRPr/>
            </a:lvl1pPr>
          </a:lstStyle>
          <a:p>
            <a:fld id="{D86E2A90-7EBA-4522-98DE-9E5D231B620A}"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838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812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10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fld id="{A5FE0D1E-7DD7-4C76-9980-43911B935BBD}" type="datetimeFigureOut">
              <a:rPr lang="en-US" smtClean="0"/>
              <a:pPr/>
              <a:t>7/23/2013</a:t>
            </a:fld>
            <a:endParaRPr lang="en-US"/>
          </a:p>
        </p:txBody>
      </p:sp>
      <p:sp>
        <p:nvSpPr>
          <p:cNvPr id="1030" name="Rectangle 6"/>
          <p:cNvSpPr>
            <a:spLocks noGrp="1" noChangeArrowheads="1"/>
          </p:cNvSpPr>
          <p:nvPr>
            <p:ph type="sldNum" sz="quarter" idx="4"/>
          </p:nvPr>
        </p:nvSpPr>
        <p:spPr bwMode="auto">
          <a:xfrm>
            <a:off x="28956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lvl1pPr>
          </a:lstStyle>
          <a:p>
            <a:fld id="{D86E2A90-7EBA-4522-98DE-9E5D231B620A}" type="slidenum">
              <a:rPr lang="en-US" smtClean="0"/>
              <a:pPr/>
              <a:t>‹#›</a:t>
            </a:fld>
            <a:endParaRPr lang="en-US"/>
          </a:p>
        </p:txBody>
      </p:sp>
      <p:pic>
        <p:nvPicPr>
          <p:cNvPr id="2" name="Picture 9" descr="TopBarGalin"/>
          <p:cNvPicPr>
            <a:picLocks noChangeAspect="1" noChangeArrowheads="1"/>
          </p:cNvPicPr>
          <p:nvPr/>
        </p:nvPicPr>
        <p:blipFill>
          <a:blip r:embed="rId19" cstate="print"/>
          <a:srcRect l="2570"/>
          <a:stretch>
            <a:fillRect/>
          </a:stretch>
        </p:blipFill>
        <p:spPr bwMode="auto">
          <a:xfrm>
            <a:off x="0" y="0"/>
            <a:ext cx="8667750" cy="1041400"/>
          </a:xfrm>
          <a:prstGeom prst="rect">
            <a:avLst/>
          </a:prstGeom>
          <a:noFill/>
          <a:ln w="9525">
            <a:noFill/>
            <a:miter lim="800000"/>
            <a:headEnd/>
            <a:tailEnd/>
          </a:ln>
        </p:spPr>
      </p:pic>
      <p:pic>
        <p:nvPicPr>
          <p:cNvPr id="1031" name="Picture 10" descr="vc_pill_rgb"/>
          <p:cNvPicPr>
            <a:picLocks noChangeAspect="1" noChangeArrowheads="1"/>
          </p:cNvPicPr>
          <p:nvPr/>
        </p:nvPicPr>
        <p:blipFill>
          <a:blip r:embed="rId20" cstate="print"/>
          <a:srcRect/>
          <a:stretch>
            <a:fillRect/>
          </a:stretch>
        </p:blipFill>
        <p:spPr bwMode="auto">
          <a:xfrm>
            <a:off x="6477000" y="5943600"/>
            <a:ext cx="2457450" cy="4937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zoom/>
  </p:transition>
  <p:txStyles>
    <p:titleStyle>
      <a:lvl1pPr algn="l" rtl="0" eaLnBrk="1" fontAlgn="base" hangingPunct="1">
        <a:spcBef>
          <a:spcPct val="0"/>
        </a:spcBef>
        <a:spcAft>
          <a:spcPct val="0"/>
        </a:spcAft>
        <a:defRPr sz="2500">
          <a:solidFill>
            <a:schemeClr val="tx2"/>
          </a:solidFill>
          <a:latin typeface="+mj-lt"/>
          <a:ea typeface="+mj-ea"/>
          <a:cs typeface="+mj-cs"/>
        </a:defRPr>
      </a:lvl1pPr>
      <a:lvl2pPr algn="l" rtl="0" eaLnBrk="1" fontAlgn="base" hangingPunct="1">
        <a:spcBef>
          <a:spcPct val="0"/>
        </a:spcBef>
        <a:spcAft>
          <a:spcPct val="0"/>
        </a:spcAft>
        <a:defRPr sz="2500">
          <a:solidFill>
            <a:schemeClr val="tx2"/>
          </a:solidFill>
          <a:latin typeface="HelveticaNeueLT Std Lt" pitchFamily="84" charset="0"/>
          <a:ea typeface="ＭＳ Ｐゴシック" charset="-128"/>
          <a:cs typeface="ＭＳ Ｐゴシック" charset="-128"/>
        </a:defRPr>
      </a:lvl2pPr>
      <a:lvl3pPr algn="l" rtl="0" eaLnBrk="1" fontAlgn="base" hangingPunct="1">
        <a:spcBef>
          <a:spcPct val="0"/>
        </a:spcBef>
        <a:spcAft>
          <a:spcPct val="0"/>
        </a:spcAft>
        <a:defRPr sz="2500">
          <a:solidFill>
            <a:schemeClr val="tx2"/>
          </a:solidFill>
          <a:latin typeface="HelveticaNeueLT Std Lt" pitchFamily="84" charset="0"/>
          <a:ea typeface="ＭＳ Ｐゴシック" charset="-128"/>
          <a:cs typeface="ＭＳ Ｐゴシック" charset="-128"/>
        </a:defRPr>
      </a:lvl3pPr>
      <a:lvl4pPr algn="l" rtl="0" eaLnBrk="1" fontAlgn="base" hangingPunct="1">
        <a:spcBef>
          <a:spcPct val="0"/>
        </a:spcBef>
        <a:spcAft>
          <a:spcPct val="0"/>
        </a:spcAft>
        <a:defRPr sz="2500">
          <a:solidFill>
            <a:schemeClr val="tx2"/>
          </a:solidFill>
          <a:latin typeface="HelveticaNeueLT Std Lt" pitchFamily="84" charset="0"/>
          <a:ea typeface="ＭＳ Ｐゴシック" charset="-128"/>
          <a:cs typeface="ＭＳ Ｐゴシック" charset="-128"/>
        </a:defRPr>
      </a:lvl4pPr>
      <a:lvl5pPr algn="l" rtl="0" eaLnBrk="1" fontAlgn="base" hangingPunct="1">
        <a:spcBef>
          <a:spcPct val="0"/>
        </a:spcBef>
        <a:spcAft>
          <a:spcPct val="0"/>
        </a:spcAft>
        <a:defRPr sz="2500">
          <a:solidFill>
            <a:schemeClr val="tx2"/>
          </a:solidFill>
          <a:latin typeface="HelveticaNeueLT Std Lt" pitchFamily="84" charset="0"/>
          <a:ea typeface="ＭＳ Ｐゴシック" charset="-128"/>
          <a:cs typeface="ＭＳ Ｐゴシック" charset="-128"/>
        </a:defRPr>
      </a:lvl5pPr>
      <a:lvl6pPr marL="457200" algn="l" rtl="0" eaLnBrk="1" fontAlgn="base" hangingPunct="1">
        <a:spcBef>
          <a:spcPct val="0"/>
        </a:spcBef>
        <a:spcAft>
          <a:spcPct val="0"/>
        </a:spcAft>
        <a:defRPr sz="2500">
          <a:solidFill>
            <a:schemeClr val="tx2"/>
          </a:solidFill>
          <a:latin typeface="HelveticaNeueLT Std Lt" pitchFamily="84" charset="0"/>
          <a:ea typeface="ＭＳ Ｐゴシック" charset="-128"/>
          <a:cs typeface="ＭＳ Ｐゴシック" charset="-128"/>
        </a:defRPr>
      </a:lvl6pPr>
      <a:lvl7pPr marL="914400" algn="l" rtl="0" eaLnBrk="1" fontAlgn="base" hangingPunct="1">
        <a:spcBef>
          <a:spcPct val="0"/>
        </a:spcBef>
        <a:spcAft>
          <a:spcPct val="0"/>
        </a:spcAft>
        <a:defRPr sz="2500">
          <a:solidFill>
            <a:schemeClr val="tx2"/>
          </a:solidFill>
          <a:latin typeface="HelveticaNeueLT Std Lt" pitchFamily="84" charset="0"/>
          <a:ea typeface="ＭＳ Ｐゴシック" charset="-128"/>
          <a:cs typeface="ＭＳ Ｐゴシック" charset="-128"/>
        </a:defRPr>
      </a:lvl7pPr>
      <a:lvl8pPr marL="1371600" algn="l" rtl="0" eaLnBrk="1" fontAlgn="base" hangingPunct="1">
        <a:spcBef>
          <a:spcPct val="0"/>
        </a:spcBef>
        <a:spcAft>
          <a:spcPct val="0"/>
        </a:spcAft>
        <a:defRPr sz="2500">
          <a:solidFill>
            <a:schemeClr val="tx2"/>
          </a:solidFill>
          <a:latin typeface="HelveticaNeueLT Std Lt" pitchFamily="84" charset="0"/>
          <a:ea typeface="ＭＳ Ｐゴシック" charset="-128"/>
          <a:cs typeface="ＭＳ Ｐゴシック" charset="-128"/>
        </a:defRPr>
      </a:lvl8pPr>
      <a:lvl9pPr marL="1828800" algn="l" rtl="0" eaLnBrk="1" fontAlgn="base" hangingPunct="1">
        <a:spcBef>
          <a:spcPct val="0"/>
        </a:spcBef>
        <a:spcAft>
          <a:spcPct val="0"/>
        </a:spcAft>
        <a:defRPr sz="2500">
          <a:solidFill>
            <a:schemeClr val="tx2"/>
          </a:solidFill>
          <a:latin typeface="HelveticaNeueLT Std Lt" pitchFamily="84" charset="0"/>
          <a:ea typeface="ＭＳ Ｐゴシック" charset="-128"/>
          <a:cs typeface="ＭＳ Ｐゴシック" charset="-128"/>
        </a:defRPr>
      </a:lvl9pPr>
    </p:titleStyle>
    <p:bodyStyle>
      <a:lvl1pPr marL="342900" indent="-342900" algn="l" rtl="0" eaLnBrk="1" fontAlgn="base" hangingPunct="1">
        <a:lnSpc>
          <a:spcPct val="110000"/>
        </a:lnSpc>
        <a:spcBef>
          <a:spcPct val="20000"/>
        </a:spcBef>
        <a:spcAft>
          <a:spcPct val="0"/>
        </a:spcAft>
        <a:buFont typeface="Times" charset="0"/>
        <a:buChar char="•"/>
        <a:defRPr sz="1500" b="1">
          <a:solidFill>
            <a:srgbClr val="155B8C"/>
          </a:solidFill>
          <a:latin typeface="+mn-lt"/>
          <a:ea typeface="+mn-ea"/>
          <a:cs typeface="+mn-cs"/>
        </a:defRPr>
      </a:lvl1pPr>
      <a:lvl2pPr marL="742950" indent="-285750" algn="l" rtl="0" eaLnBrk="1" fontAlgn="base" hangingPunct="1">
        <a:lnSpc>
          <a:spcPct val="110000"/>
        </a:lnSpc>
        <a:spcBef>
          <a:spcPct val="20000"/>
        </a:spcBef>
        <a:spcAft>
          <a:spcPct val="0"/>
        </a:spcAft>
        <a:buChar char="–"/>
        <a:defRPr sz="1500">
          <a:solidFill>
            <a:schemeClr val="tx1"/>
          </a:solidFill>
          <a:latin typeface="+mn-lt"/>
          <a:ea typeface="+mn-ea"/>
        </a:defRPr>
      </a:lvl2pPr>
      <a:lvl3pPr marL="1143000" indent="-285750" algn="l" rtl="0" eaLnBrk="1" fontAlgn="base" hangingPunct="1">
        <a:lnSpc>
          <a:spcPct val="110000"/>
        </a:lnSpc>
        <a:spcBef>
          <a:spcPct val="20000"/>
        </a:spcBef>
        <a:spcAft>
          <a:spcPct val="0"/>
        </a:spcAft>
        <a:buChar char="•"/>
        <a:defRPr sz="1500">
          <a:solidFill>
            <a:schemeClr val="tx1"/>
          </a:solidFill>
          <a:latin typeface="+mn-lt"/>
          <a:ea typeface="+mn-ea"/>
        </a:defRPr>
      </a:lvl3pPr>
      <a:lvl4pPr marL="1485900" indent="-285750" algn="l" rtl="0" eaLnBrk="1" fontAlgn="base" hangingPunct="1">
        <a:lnSpc>
          <a:spcPct val="110000"/>
        </a:lnSpc>
        <a:spcBef>
          <a:spcPct val="20000"/>
        </a:spcBef>
        <a:spcAft>
          <a:spcPct val="0"/>
        </a:spcAft>
        <a:buChar char="–"/>
        <a:defRPr sz="1500">
          <a:solidFill>
            <a:schemeClr val="tx1"/>
          </a:solidFill>
          <a:latin typeface="+mn-lt"/>
          <a:ea typeface="+mn-ea"/>
        </a:defRPr>
      </a:lvl4pPr>
      <a:lvl5pPr marL="1828800" indent="-285750" algn="l" rtl="0" eaLnBrk="1" fontAlgn="base" hangingPunct="1">
        <a:lnSpc>
          <a:spcPct val="110000"/>
        </a:lnSpc>
        <a:spcBef>
          <a:spcPct val="20000"/>
        </a:spcBef>
        <a:spcAft>
          <a:spcPct val="0"/>
        </a:spcAft>
        <a:buChar char="»"/>
        <a:defRPr sz="1500">
          <a:solidFill>
            <a:schemeClr val="tx1"/>
          </a:solidFill>
          <a:latin typeface="+mn-lt"/>
          <a:ea typeface="+mn-ea"/>
        </a:defRPr>
      </a:lvl5pPr>
      <a:lvl6pPr marL="2286000" indent="-285750" algn="l" rtl="0" eaLnBrk="1" fontAlgn="base" hangingPunct="1">
        <a:lnSpc>
          <a:spcPct val="110000"/>
        </a:lnSpc>
        <a:spcBef>
          <a:spcPct val="20000"/>
        </a:spcBef>
        <a:spcAft>
          <a:spcPct val="0"/>
        </a:spcAft>
        <a:buChar char="»"/>
        <a:defRPr sz="1500">
          <a:solidFill>
            <a:schemeClr val="tx1"/>
          </a:solidFill>
          <a:latin typeface="+mn-lt"/>
          <a:ea typeface="+mn-ea"/>
        </a:defRPr>
      </a:lvl6pPr>
      <a:lvl7pPr marL="2743200" indent="-285750" algn="l" rtl="0" eaLnBrk="1" fontAlgn="base" hangingPunct="1">
        <a:lnSpc>
          <a:spcPct val="110000"/>
        </a:lnSpc>
        <a:spcBef>
          <a:spcPct val="20000"/>
        </a:spcBef>
        <a:spcAft>
          <a:spcPct val="0"/>
        </a:spcAft>
        <a:buChar char="»"/>
        <a:defRPr sz="1500">
          <a:solidFill>
            <a:schemeClr val="tx1"/>
          </a:solidFill>
          <a:latin typeface="+mn-lt"/>
          <a:ea typeface="+mn-ea"/>
        </a:defRPr>
      </a:lvl7pPr>
      <a:lvl8pPr marL="3200400" indent="-285750" algn="l" rtl="0" eaLnBrk="1" fontAlgn="base" hangingPunct="1">
        <a:lnSpc>
          <a:spcPct val="110000"/>
        </a:lnSpc>
        <a:spcBef>
          <a:spcPct val="20000"/>
        </a:spcBef>
        <a:spcAft>
          <a:spcPct val="0"/>
        </a:spcAft>
        <a:buChar char="»"/>
        <a:defRPr sz="1500">
          <a:solidFill>
            <a:schemeClr val="tx1"/>
          </a:solidFill>
          <a:latin typeface="+mn-lt"/>
          <a:ea typeface="+mn-ea"/>
        </a:defRPr>
      </a:lvl8pPr>
      <a:lvl9pPr marL="3657600" indent="-285750" algn="l" rtl="0" eaLnBrk="1" fontAlgn="base" hangingPunct="1">
        <a:lnSpc>
          <a:spcPct val="110000"/>
        </a:lnSpc>
        <a:spcBef>
          <a:spcPct val="20000"/>
        </a:spcBef>
        <a:spcAft>
          <a:spcPct val="0"/>
        </a:spcAft>
        <a:buChar char="»"/>
        <a:defRPr sz="15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CareGuides</a:t>
            </a:r>
            <a:endParaRPr lang="en-US" dirty="0"/>
          </a:p>
        </p:txBody>
      </p:sp>
      <p:sp>
        <p:nvSpPr>
          <p:cNvPr id="3" name="Subtitle 2"/>
          <p:cNvSpPr>
            <a:spLocks noGrp="1"/>
          </p:cNvSpPr>
          <p:nvPr>
            <p:ph type="subTitle" idx="1"/>
          </p:nvPr>
        </p:nvSpPr>
        <p:spPr/>
        <p:txBody>
          <a:bodyPr/>
          <a:lstStyle/>
          <a:p>
            <a:r>
              <a:rPr lang="en-US" dirty="0" smtClean="0"/>
              <a:t>Reviewing CareGuide functionality, setup, and maintenance</a:t>
            </a:r>
            <a:endParaRPr lang="en-US"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524000"/>
            <a:ext cx="8534400" cy="4800600"/>
          </a:xfrm>
          <a:prstGeom prst="rect">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3200" dirty="0" smtClean="0">
              <a:solidFill>
                <a:schemeClr val="bg1"/>
              </a:solidFill>
              <a:latin typeface="Arial" charset="0"/>
              <a:ea typeface="ＭＳ Ｐゴシック" charset="-128"/>
              <a:cs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ea typeface="ＭＳ Ｐゴシック" charset="-128"/>
              <a:cs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ea typeface="ＭＳ Ｐゴシック" charset="-128"/>
              <a:cs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3200" dirty="0" smtClean="0">
              <a:solidFill>
                <a:schemeClr val="bg1"/>
              </a:solidFill>
              <a:latin typeface="Arial" charset="0"/>
              <a:ea typeface="ＭＳ Ｐゴシック" charset="-128"/>
              <a:cs typeface="ＭＳ Ｐゴシック" charset="-128"/>
            </a:endParaRPr>
          </a:p>
        </p:txBody>
      </p:sp>
      <p:pic>
        <p:nvPicPr>
          <p:cNvPr id="50178" name="Picture 2" descr="http://3.bp.blogspot.com/_lFb8WC4-CcU/TOmf2kiNeFI/AAAAAAAAAM4/3SLgh9PQg9s/s1600/lets-go.jpg"/>
          <p:cNvPicPr>
            <a:picLocks noChangeAspect="1" noChangeArrowheads="1"/>
          </p:cNvPicPr>
          <p:nvPr/>
        </p:nvPicPr>
        <p:blipFill>
          <a:blip r:embed="rId2" cstate="print"/>
          <a:srcRect/>
          <a:stretch>
            <a:fillRect/>
          </a:stretch>
        </p:blipFill>
        <p:spPr bwMode="auto">
          <a:xfrm>
            <a:off x="6324600" y="2209800"/>
            <a:ext cx="2571750" cy="2571751"/>
          </a:xfrm>
          <a:prstGeom prst="rect">
            <a:avLst/>
          </a:prstGeom>
          <a:noFill/>
        </p:spPr>
      </p:pic>
      <p:sp>
        <p:nvSpPr>
          <p:cNvPr id="6" name="TextBox 5"/>
          <p:cNvSpPr txBox="1"/>
          <p:nvPr/>
        </p:nvSpPr>
        <p:spPr>
          <a:xfrm>
            <a:off x="304800" y="2743200"/>
            <a:ext cx="5257800" cy="1231106"/>
          </a:xfrm>
          <a:prstGeom prst="rect">
            <a:avLst/>
          </a:prstGeom>
          <a:noFill/>
        </p:spPr>
        <p:txBody>
          <a:bodyPr wrap="square" rtlCol="0">
            <a:spAutoFit/>
          </a:bodyPr>
          <a:lstStyle/>
          <a:p>
            <a:r>
              <a:rPr lang="en-US" sz="2800" dirty="0" smtClean="0">
                <a:solidFill>
                  <a:schemeClr val="bg1"/>
                </a:solidFill>
                <a:latin typeface="Arial" charset="0"/>
                <a:ea typeface="ＭＳ Ｐゴシック" charset="-128"/>
                <a:cs typeface="ＭＳ Ｐゴシック" charset="-128"/>
              </a:rPr>
              <a:t>Let’s review CareGuides from the perspective of a physician!</a:t>
            </a:r>
          </a:p>
          <a:p>
            <a:endParaRPr lang="en-US" dirty="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676400"/>
            <a:ext cx="8534400" cy="48006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 name="TextBox 2"/>
          <p:cNvSpPr txBox="1"/>
          <p:nvPr/>
        </p:nvSpPr>
        <p:spPr>
          <a:xfrm>
            <a:off x="304800" y="2895600"/>
            <a:ext cx="8534400" cy="2462213"/>
          </a:xfrm>
          <a:prstGeom prst="rect">
            <a:avLst/>
          </a:prstGeom>
          <a:noFill/>
        </p:spPr>
        <p:txBody>
          <a:bodyPr wrap="square" rtlCol="0">
            <a:spAutoFit/>
          </a:bodyPr>
          <a:lstStyle/>
          <a:p>
            <a:pPr lvl="1"/>
            <a:r>
              <a:rPr lang="en-US" dirty="0" smtClean="0">
                <a:solidFill>
                  <a:srgbClr val="003366"/>
                </a:solidFill>
              </a:rPr>
              <a:t>The evidence hierarchy for all CareGuide content is as follows:</a:t>
            </a:r>
          </a:p>
          <a:p>
            <a:pPr lvl="1"/>
            <a:endParaRPr lang="en-US" dirty="0" smtClean="0">
              <a:solidFill>
                <a:srgbClr val="003366"/>
              </a:solidFill>
            </a:endParaRPr>
          </a:p>
          <a:p>
            <a:pPr lvl="2">
              <a:buFont typeface="Arial" pitchFamily="34" charset="0"/>
              <a:buChar char="•"/>
            </a:pPr>
            <a:r>
              <a:rPr lang="en-US" dirty="0" smtClean="0">
                <a:solidFill>
                  <a:srgbClr val="003366"/>
                </a:solidFill>
              </a:rPr>
              <a:t>      Clinical Practice Guidelines</a:t>
            </a:r>
          </a:p>
          <a:p>
            <a:pPr marL="1371600" lvl="2" indent="-457200">
              <a:spcBef>
                <a:spcPts val="1200"/>
              </a:spcBef>
              <a:buFont typeface="Arial" pitchFamily="34" charset="0"/>
              <a:buChar char="•"/>
            </a:pPr>
            <a:r>
              <a:rPr lang="en-US" dirty="0" smtClean="0">
                <a:solidFill>
                  <a:srgbClr val="003366"/>
                </a:solidFill>
              </a:rPr>
              <a:t>Expert Panel Recommendations</a:t>
            </a:r>
          </a:p>
          <a:p>
            <a:pPr marL="1371600" lvl="2" indent="-457200">
              <a:spcBef>
                <a:spcPts val="1200"/>
              </a:spcBef>
              <a:buFont typeface="Arial" pitchFamily="34" charset="0"/>
              <a:buChar char="•"/>
            </a:pPr>
            <a:r>
              <a:rPr lang="en-US" dirty="0" smtClean="0">
                <a:solidFill>
                  <a:srgbClr val="003366"/>
                </a:solidFill>
              </a:rPr>
              <a:t>Standards of Care</a:t>
            </a:r>
          </a:p>
          <a:p>
            <a:pPr marL="1371600" lvl="2" indent="-457200">
              <a:spcBef>
                <a:spcPts val="1200"/>
              </a:spcBef>
              <a:buFont typeface="Arial" pitchFamily="34" charset="0"/>
              <a:buChar char="•"/>
            </a:pPr>
            <a:r>
              <a:rPr lang="en-US" dirty="0" smtClean="0">
                <a:solidFill>
                  <a:srgbClr val="003366"/>
                </a:solidFill>
              </a:rPr>
              <a:t>Expert Opinion</a:t>
            </a:r>
          </a:p>
          <a:p>
            <a:endParaRPr lang="en-US" sz="1600" dirty="0">
              <a:solidFill>
                <a:srgbClr val="003366"/>
              </a:solidFill>
            </a:endParaRPr>
          </a:p>
        </p:txBody>
      </p:sp>
      <p:pic>
        <p:nvPicPr>
          <p:cNvPr id="26626" name="Picture 2" descr="http://www.mdnews.com/media/727121/docmeeting_250.png"/>
          <p:cNvPicPr>
            <a:picLocks noChangeAspect="1" noChangeArrowheads="1"/>
          </p:cNvPicPr>
          <p:nvPr/>
        </p:nvPicPr>
        <p:blipFill>
          <a:blip r:embed="rId3" cstate="print"/>
          <a:srcRect/>
          <a:stretch>
            <a:fillRect/>
          </a:stretch>
        </p:blipFill>
        <p:spPr bwMode="auto">
          <a:xfrm>
            <a:off x="5562600" y="4419600"/>
            <a:ext cx="2381250" cy="1552576"/>
          </a:xfrm>
          <a:prstGeom prst="rect">
            <a:avLst/>
          </a:prstGeom>
          <a:noFill/>
        </p:spPr>
      </p:pic>
      <p:sp>
        <p:nvSpPr>
          <p:cNvPr id="7" name="TextBox 6"/>
          <p:cNvSpPr txBox="1"/>
          <p:nvPr/>
        </p:nvSpPr>
        <p:spPr>
          <a:xfrm>
            <a:off x="304800" y="1371600"/>
            <a:ext cx="8534400" cy="1077218"/>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Who Decides the Content that Displays in CareGuides?</a:t>
            </a:r>
            <a:endParaRPr lang="en-US" sz="3200" dirty="0">
              <a:solidFill>
                <a:srgbClr val="003366"/>
              </a:solidFill>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676400"/>
            <a:ext cx="8534400" cy="48006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 name="TextBox 2"/>
          <p:cNvSpPr txBox="1"/>
          <p:nvPr/>
        </p:nvSpPr>
        <p:spPr>
          <a:xfrm>
            <a:off x="2667000" y="1752600"/>
            <a:ext cx="6477000" cy="2785378"/>
          </a:xfrm>
          <a:prstGeom prst="rect">
            <a:avLst/>
          </a:prstGeom>
          <a:noFill/>
        </p:spPr>
        <p:txBody>
          <a:bodyPr wrap="square" rtlCol="0">
            <a:spAutoFit/>
          </a:bodyPr>
          <a:lstStyle/>
          <a:p>
            <a:pPr marL="800100" lvl="1" indent="-342900">
              <a:buFont typeface="+mj-lt"/>
              <a:buAutoNum type="arabicPeriod"/>
            </a:pPr>
            <a:endParaRPr lang="en-US" dirty="0" smtClean="0">
              <a:solidFill>
                <a:schemeClr val="bg1"/>
              </a:solidFill>
            </a:endParaRPr>
          </a:p>
          <a:p>
            <a:pPr marL="800100" lvl="1" indent="-342900">
              <a:buFont typeface="+mj-lt"/>
              <a:buAutoNum type="arabicPeriod"/>
            </a:pPr>
            <a:endParaRPr lang="en-US" dirty="0" smtClean="0">
              <a:solidFill>
                <a:schemeClr val="bg1"/>
              </a:solidFill>
            </a:endParaRPr>
          </a:p>
          <a:p>
            <a:pPr marL="800100" lvl="1" indent="-342900">
              <a:buFont typeface="+mj-lt"/>
              <a:buAutoNum type="arabicPeriod"/>
            </a:pPr>
            <a:endParaRPr lang="en-US" dirty="0" smtClean="0">
              <a:solidFill>
                <a:schemeClr val="bg1"/>
              </a:solidFill>
            </a:endParaRPr>
          </a:p>
          <a:p>
            <a:pPr marL="800100" lvl="1" indent="-342900">
              <a:buFont typeface="+mj-lt"/>
              <a:buAutoNum type="arabicPeriod"/>
            </a:pPr>
            <a:endParaRPr lang="en-US" dirty="0" smtClean="0">
              <a:solidFill>
                <a:schemeClr val="bg1"/>
              </a:solidFill>
            </a:endParaRPr>
          </a:p>
          <a:p>
            <a:pPr marL="800100" lvl="1" indent="-342900">
              <a:spcBef>
                <a:spcPts val="600"/>
              </a:spcBef>
              <a:buFont typeface="+mj-lt"/>
              <a:buAutoNum type="arabicPeriod"/>
            </a:pPr>
            <a:r>
              <a:rPr lang="en-US" dirty="0" smtClean="0">
                <a:solidFill>
                  <a:srgbClr val="003366"/>
                </a:solidFill>
              </a:rPr>
              <a:t>Purchase CareGuides from Allscripts </a:t>
            </a:r>
          </a:p>
          <a:p>
            <a:pPr marL="800100" lvl="1" indent="-342900">
              <a:spcBef>
                <a:spcPts val="600"/>
              </a:spcBef>
              <a:buFont typeface="+mj-lt"/>
              <a:buAutoNum type="arabicPeriod"/>
            </a:pPr>
            <a:r>
              <a:rPr lang="en-US" dirty="0" smtClean="0">
                <a:solidFill>
                  <a:srgbClr val="003366"/>
                </a:solidFill>
              </a:rPr>
              <a:t>Get CareGuide Content Installed onto your system</a:t>
            </a:r>
          </a:p>
          <a:p>
            <a:pPr marL="1828800" lvl="2" indent="-457200">
              <a:spcBef>
                <a:spcPts val="600"/>
              </a:spcBef>
              <a:buFont typeface="Arial" pitchFamily="34" charset="0"/>
              <a:buChar char="•"/>
            </a:pPr>
            <a:r>
              <a:rPr lang="en-US" dirty="0" smtClean="0">
                <a:solidFill>
                  <a:srgbClr val="003366"/>
                </a:solidFill>
              </a:rPr>
              <a:t>Enter a </a:t>
            </a:r>
            <a:r>
              <a:rPr lang="en-US" dirty="0" err="1" smtClean="0">
                <a:solidFill>
                  <a:srgbClr val="003366"/>
                </a:solidFill>
              </a:rPr>
              <a:t>SupportForce</a:t>
            </a:r>
            <a:r>
              <a:rPr lang="en-US" dirty="0" smtClean="0">
                <a:solidFill>
                  <a:srgbClr val="003366"/>
                </a:solidFill>
              </a:rPr>
              <a:t> case requesting CareGuides be loaded to your system.</a:t>
            </a:r>
          </a:p>
          <a:p>
            <a:endParaRPr lang="en-US" sz="1600" dirty="0" smtClean="0">
              <a:solidFill>
                <a:srgbClr val="003366"/>
              </a:solidFill>
            </a:endParaRPr>
          </a:p>
        </p:txBody>
      </p:sp>
      <p:pic>
        <p:nvPicPr>
          <p:cNvPr id="25602" name="Picture 2" descr="http://auburncomputerhelp.com/wp-content/uploads/2010/04/Instructions-Good-Luck-300x256.png"/>
          <p:cNvPicPr>
            <a:picLocks noChangeAspect="1" noChangeArrowheads="1"/>
          </p:cNvPicPr>
          <p:nvPr/>
        </p:nvPicPr>
        <p:blipFill>
          <a:blip r:embed="rId3" cstate="print"/>
          <a:srcRect/>
          <a:stretch>
            <a:fillRect/>
          </a:stretch>
        </p:blipFill>
        <p:spPr bwMode="auto">
          <a:xfrm>
            <a:off x="1066800" y="3886200"/>
            <a:ext cx="2590800" cy="2210816"/>
          </a:xfrm>
          <a:prstGeom prst="rect">
            <a:avLst/>
          </a:prstGeom>
          <a:noFill/>
        </p:spPr>
      </p:pic>
      <p:sp>
        <p:nvSpPr>
          <p:cNvPr id="7" name="TextBox 6"/>
          <p:cNvSpPr txBox="1"/>
          <p:nvPr/>
        </p:nvSpPr>
        <p:spPr>
          <a:xfrm>
            <a:off x="304800" y="13716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How do I Gain Access to CareGuides?</a:t>
            </a:r>
            <a:endParaRPr lang="en-US" sz="3200" dirty="0">
              <a:solidFill>
                <a:srgbClr val="003366"/>
              </a:solidFill>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676400"/>
            <a:ext cx="8534400" cy="48006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100000"/>
              </a:lnSpc>
              <a:spcBef>
                <a:spcPct val="0"/>
              </a:spcBef>
              <a:spcAft>
                <a:spcPct val="0"/>
              </a:spcAft>
              <a:buClrTx/>
              <a:buSzTx/>
              <a:tabLst/>
            </a:pPr>
            <a:endParaRPr lang="en-US" sz="2400" dirty="0" smtClean="0">
              <a:latin typeface="Arial" charset="0"/>
              <a:ea typeface="ＭＳ Ｐゴシック" charset="-128"/>
              <a:cs typeface="ＭＳ Ｐゴシック" charset="-128"/>
            </a:endParaRPr>
          </a:p>
          <a:p>
            <a:pPr marL="457200" marR="0" indent="-457200" algn="l" defTabSz="914400" rtl="0" eaLnBrk="0" fontAlgn="base" latinLnBrk="0" hangingPunct="0">
              <a:lnSpc>
                <a:spcPct val="100000"/>
              </a:lnSpc>
              <a:spcBef>
                <a:spcPct val="0"/>
              </a:spcBef>
              <a:spcAft>
                <a:spcPct val="0"/>
              </a:spcAft>
              <a:buClrTx/>
              <a:buSzTx/>
              <a:buFont typeface="+mj-lt"/>
              <a:buAutoNum type="arabicPeriod"/>
              <a:tabLst/>
            </a:pPr>
            <a:endParaRPr lang="en-US" dirty="0" smtClean="0">
              <a:solidFill>
                <a:schemeClr val="bg1"/>
              </a:solidFill>
              <a:latin typeface="Arial" charset="0"/>
              <a:ea typeface="ＭＳ Ｐゴシック" charset="-128"/>
              <a:cs typeface="ＭＳ Ｐゴシック" charset="-128"/>
            </a:endParaRPr>
          </a:p>
          <a:p>
            <a:pPr marL="457200" marR="0" indent="-457200" algn="l" defTabSz="914400" rtl="0" eaLnBrk="0" fontAlgn="base" latinLnBrk="0" hangingPunct="0">
              <a:lnSpc>
                <a:spcPct val="100000"/>
              </a:lnSpc>
              <a:spcBef>
                <a:spcPts val="600"/>
              </a:spcBef>
              <a:spcAft>
                <a:spcPct val="0"/>
              </a:spcAft>
              <a:buClrTx/>
              <a:buSzTx/>
              <a:buFont typeface="+mj-lt"/>
              <a:buAutoNum type="arabicPeriod"/>
              <a:tabLst/>
            </a:pPr>
            <a:r>
              <a:rPr lang="en-US" b="1" dirty="0" smtClean="0">
                <a:solidFill>
                  <a:srgbClr val="003366"/>
                </a:solidFill>
                <a:latin typeface="Arial" charset="0"/>
                <a:ea typeface="ＭＳ Ｐゴシック" charset="-128"/>
                <a:cs typeface="ＭＳ Ｐゴシック" charset="-128"/>
              </a:rPr>
              <a:t>Complete OID to OCD Mapping</a:t>
            </a:r>
          </a:p>
          <a:p>
            <a:pPr marL="1371600" lvl="2" indent="-457200" eaLnBrk="0" fontAlgn="base" hangingPunct="0">
              <a:spcBef>
                <a:spcPts val="600"/>
              </a:spcBef>
              <a:spcAft>
                <a:spcPct val="0"/>
              </a:spcAft>
              <a:buFont typeface="Arial" pitchFamily="34" charset="0"/>
              <a:buChar char="•"/>
            </a:pPr>
            <a:r>
              <a:rPr lang="en-US" dirty="0" smtClean="0">
                <a:solidFill>
                  <a:srgbClr val="003366"/>
                </a:solidFill>
                <a:latin typeface="Arial" charset="0"/>
                <a:ea typeface="ＭＳ Ｐゴシック" charset="-128"/>
                <a:cs typeface="ＭＳ Ｐゴシック" charset="-128"/>
              </a:rPr>
              <a:t>This is often completed during the Orders implementation process.  </a:t>
            </a:r>
          </a:p>
          <a:p>
            <a:pPr marL="1371600" lvl="2" indent="-457200" eaLnBrk="0" fontAlgn="base" hangingPunct="0">
              <a:spcBef>
                <a:spcPts val="600"/>
              </a:spcBef>
              <a:spcAft>
                <a:spcPct val="0"/>
              </a:spcAft>
              <a:buFont typeface="Arial" pitchFamily="34" charset="0"/>
              <a:buChar char="•"/>
            </a:pPr>
            <a:r>
              <a:rPr lang="en-US" dirty="0" smtClean="0">
                <a:solidFill>
                  <a:srgbClr val="003366"/>
                </a:solidFill>
                <a:latin typeface="Arial" charset="0"/>
                <a:ea typeface="ＭＳ Ｐゴシック" charset="-128"/>
                <a:cs typeface="ＭＳ Ｐゴシック" charset="-128"/>
              </a:rPr>
              <a:t>NOTE: It is not required for a client to be using Orders in order to implement CareGuides, but it is recommended.</a:t>
            </a:r>
          </a:p>
          <a:p>
            <a:pPr marL="457200" marR="0" indent="-457200" algn="l" defTabSz="914400" rtl="0" eaLnBrk="0" fontAlgn="base" latinLnBrk="0" hangingPunct="0">
              <a:lnSpc>
                <a:spcPct val="100000"/>
              </a:lnSpc>
              <a:spcBef>
                <a:spcPts val="600"/>
              </a:spcBef>
              <a:spcAft>
                <a:spcPct val="0"/>
              </a:spcAft>
              <a:buClrTx/>
              <a:buSzTx/>
              <a:buFont typeface="+mj-lt"/>
              <a:buAutoNum type="arabicPeriod"/>
              <a:tabLst/>
            </a:pPr>
            <a:r>
              <a:rPr kumimoji="0" lang="en-US" b="1" i="0" u="none" strike="noStrike" cap="none" normalizeH="0" baseline="0" dirty="0" smtClean="0">
                <a:ln>
                  <a:noFill/>
                </a:ln>
                <a:solidFill>
                  <a:srgbClr val="003366"/>
                </a:solidFill>
                <a:effectLst/>
                <a:latin typeface="Arial" charset="0"/>
                <a:ea typeface="ＭＳ Ｐゴシック" charset="-128"/>
                <a:cs typeface="ＭＳ Ｐゴシック" charset="-128"/>
              </a:rPr>
              <a:t>Within CareGuide Admin,</a:t>
            </a:r>
            <a:r>
              <a:rPr kumimoji="0" lang="en-US" b="1" i="0" u="none" strike="noStrike" cap="none" normalizeH="0" dirty="0" smtClean="0">
                <a:ln>
                  <a:noFill/>
                </a:ln>
                <a:solidFill>
                  <a:srgbClr val="003366"/>
                </a:solidFill>
                <a:effectLst/>
                <a:latin typeface="Arial" charset="0"/>
                <a:ea typeface="ＭＳ Ｐゴシック" charset="-128"/>
                <a:cs typeface="ＭＳ Ｐゴシック" charset="-128"/>
              </a:rPr>
              <a:t> save the Allscripts-delivered CareGuides as Enterprise.</a:t>
            </a:r>
          </a:p>
          <a:p>
            <a:pPr marL="1371600" lvl="2" indent="-457200" eaLnBrk="0" fontAlgn="base" hangingPunct="0">
              <a:spcBef>
                <a:spcPts val="600"/>
              </a:spcBef>
              <a:spcAft>
                <a:spcPct val="0"/>
              </a:spcAft>
              <a:buFont typeface="Arial" pitchFamily="34" charset="0"/>
              <a:buChar char="•"/>
            </a:pPr>
            <a:r>
              <a:rPr lang="en-US" baseline="0" dirty="0" smtClean="0">
                <a:solidFill>
                  <a:srgbClr val="003366"/>
                </a:solidFill>
                <a:latin typeface="Arial" charset="0"/>
                <a:ea typeface="ＭＳ Ｐゴシック" charset="-128"/>
                <a:cs typeface="ＭＳ Ｐゴシック" charset="-128"/>
              </a:rPr>
              <a:t>NOTE: If Providers</a:t>
            </a:r>
            <a:r>
              <a:rPr lang="en-US" dirty="0" smtClean="0">
                <a:solidFill>
                  <a:srgbClr val="003366"/>
                </a:solidFill>
                <a:latin typeface="Arial" charset="0"/>
                <a:ea typeface="ＭＳ Ｐゴシック" charset="-128"/>
                <a:cs typeface="ＭＳ Ｐゴシック" charset="-128"/>
              </a:rPr>
              <a:t> are reviewing CareGuides on the front-end, the CareGuides will need to be Active within the Enterprise section of CareGuide Admin.</a:t>
            </a:r>
            <a:endParaRPr kumimoji="0" lang="en-US" b="0" i="0" u="none" strike="noStrike" cap="none" normalizeH="0" baseline="0" dirty="0">
              <a:ln>
                <a:noFill/>
              </a:ln>
              <a:solidFill>
                <a:srgbClr val="003366"/>
              </a:solidFill>
              <a:effectLst/>
              <a:latin typeface="Arial" charset="0"/>
              <a:ea typeface="ＭＳ Ｐゴシック" charset="-128"/>
              <a:cs typeface="ＭＳ Ｐゴシック" charset="-128"/>
            </a:endParaRPr>
          </a:p>
        </p:txBody>
      </p:sp>
      <p:sp>
        <p:nvSpPr>
          <p:cNvPr id="3" name="TextBox 2"/>
          <p:cNvSpPr txBox="1"/>
          <p:nvPr/>
        </p:nvSpPr>
        <p:spPr>
          <a:xfrm>
            <a:off x="304800" y="1828800"/>
            <a:ext cx="8534400" cy="1077218"/>
          </a:xfrm>
          <a:prstGeom prst="rect">
            <a:avLst/>
          </a:prstGeom>
          <a:noFill/>
        </p:spPr>
        <p:txBody>
          <a:bodyPr wrap="square" rtlCol="0">
            <a:spAutoFit/>
          </a:bodyPr>
          <a:lstStyle/>
          <a:p>
            <a:endParaRPr lang="en-US" sz="1600" dirty="0" smtClean="0">
              <a:solidFill>
                <a:schemeClr val="bg1"/>
              </a:solidFill>
            </a:endParaRPr>
          </a:p>
          <a:p>
            <a:endParaRPr lang="en-US" sz="1600" dirty="0">
              <a:solidFill>
                <a:schemeClr val="bg1"/>
              </a:solidFill>
            </a:endParaRPr>
          </a:p>
          <a:p>
            <a:pPr lvl="2">
              <a:buFont typeface="Arial" pitchFamily="34" charset="0"/>
              <a:buChar char="•"/>
            </a:pPr>
            <a:endParaRPr lang="en-US" sz="1600" dirty="0" smtClean="0">
              <a:solidFill>
                <a:schemeClr val="bg1"/>
              </a:solidFill>
            </a:endParaRPr>
          </a:p>
          <a:p>
            <a:pPr marL="457200" lvl="2"/>
            <a:endParaRPr lang="en-US" sz="1600" dirty="0" smtClean="0">
              <a:solidFill>
                <a:schemeClr val="bg1"/>
              </a:solidFill>
            </a:endParaRPr>
          </a:p>
        </p:txBody>
      </p:sp>
      <p:sp>
        <p:nvSpPr>
          <p:cNvPr id="6" name="TextBox 5"/>
          <p:cNvSpPr txBox="1"/>
          <p:nvPr/>
        </p:nvSpPr>
        <p:spPr>
          <a:xfrm>
            <a:off x="304800" y="13716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How do I setup CareGuides?</a:t>
            </a:r>
            <a:endParaRPr lang="en-US" sz="3200" dirty="0">
              <a:solidFill>
                <a:srgbClr val="003366"/>
              </a:solidFill>
            </a:endParaRP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676400"/>
            <a:ext cx="8534400" cy="48006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 name="TextBox 2"/>
          <p:cNvSpPr txBox="1"/>
          <p:nvPr/>
        </p:nvSpPr>
        <p:spPr>
          <a:xfrm>
            <a:off x="304800" y="1905000"/>
            <a:ext cx="8534400" cy="4770537"/>
          </a:xfrm>
          <a:prstGeom prst="rect">
            <a:avLst/>
          </a:prstGeom>
          <a:noFill/>
        </p:spPr>
        <p:txBody>
          <a:bodyPr wrap="square" rtlCol="0">
            <a:spAutoFit/>
          </a:bodyPr>
          <a:lstStyle/>
          <a:p>
            <a:endParaRPr lang="en-US" sz="1600" dirty="0" smtClean="0">
              <a:solidFill>
                <a:schemeClr val="bg1"/>
              </a:solidFill>
            </a:endParaRPr>
          </a:p>
          <a:p>
            <a:endParaRPr lang="en-US" sz="1600" dirty="0">
              <a:solidFill>
                <a:schemeClr val="bg1"/>
              </a:solidFill>
            </a:endParaRPr>
          </a:p>
          <a:p>
            <a:pPr marL="685800" lvl="2" indent="-228600"/>
            <a:r>
              <a:rPr lang="en-US" sz="1600" dirty="0" smtClean="0">
                <a:solidFill>
                  <a:srgbClr val="003366"/>
                </a:solidFill>
              </a:rPr>
              <a:t>CareGuide properties can be edited from CareGuide Admin within the TWAdmin workspace.  The editable properties include:</a:t>
            </a:r>
          </a:p>
          <a:p>
            <a:pPr lvl="3" indent="-457200">
              <a:spcBef>
                <a:spcPts val="1200"/>
              </a:spcBef>
              <a:buFont typeface="Arial" pitchFamily="34" charset="0"/>
              <a:buChar char="•"/>
            </a:pPr>
            <a:r>
              <a:rPr lang="en-US" sz="1600" dirty="0" smtClean="0">
                <a:solidFill>
                  <a:srgbClr val="003366"/>
                </a:solidFill>
              </a:rPr>
              <a:t>Changing the Display Name of a CareGuide</a:t>
            </a:r>
          </a:p>
          <a:p>
            <a:pPr lvl="3" indent="-457200">
              <a:spcBef>
                <a:spcPts val="1200"/>
              </a:spcBef>
              <a:buFont typeface="Arial" pitchFamily="34" charset="0"/>
              <a:buChar char="•"/>
            </a:pPr>
            <a:r>
              <a:rPr lang="en-US" sz="1600" dirty="0" smtClean="0">
                <a:solidFill>
                  <a:srgbClr val="003366"/>
                </a:solidFill>
              </a:rPr>
              <a:t>Changing the order of different orderable items </a:t>
            </a:r>
          </a:p>
          <a:p>
            <a:pPr lvl="3" indent="-457200">
              <a:spcBef>
                <a:spcPts val="1200"/>
              </a:spcBef>
              <a:buFont typeface="Arial" pitchFamily="34" charset="0"/>
              <a:buChar char="•"/>
            </a:pPr>
            <a:r>
              <a:rPr lang="en-US" sz="1600" dirty="0" smtClean="0">
                <a:solidFill>
                  <a:srgbClr val="003366"/>
                </a:solidFill>
              </a:rPr>
              <a:t>Adding/Deleting Orderable items</a:t>
            </a:r>
          </a:p>
          <a:p>
            <a:pPr lvl="3" indent="-457200">
              <a:spcBef>
                <a:spcPts val="1200"/>
              </a:spcBef>
              <a:buFont typeface="Arial" pitchFamily="34" charset="0"/>
              <a:buChar char="•"/>
            </a:pPr>
            <a:r>
              <a:rPr lang="en-US" sz="1600" dirty="0" smtClean="0">
                <a:solidFill>
                  <a:srgbClr val="003366"/>
                </a:solidFill>
              </a:rPr>
              <a:t>Adding/Deleting Menu Items</a:t>
            </a:r>
          </a:p>
          <a:p>
            <a:pPr lvl="3" indent="-457200">
              <a:spcBef>
                <a:spcPts val="1200"/>
              </a:spcBef>
              <a:buFont typeface="Arial" pitchFamily="34" charset="0"/>
              <a:buChar char="•"/>
            </a:pPr>
            <a:r>
              <a:rPr lang="en-US" sz="1600" dirty="0" smtClean="0">
                <a:solidFill>
                  <a:srgbClr val="003366"/>
                </a:solidFill>
              </a:rPr>
              <a:t>Editing the Monograph</a:t>
            </a:r>
          </a:p>
          <a:p>
            <a:pPr lvl="3" indent="-457200">
              <a:spcBef>
                <a:spcPts val="1200"/>
              </a:spcBef>
              <a:buFont typeface="Arial" pitchFamily="34" charset="0"/>
              <a:buChar char="•"/>
            </a:pPr>
            <a:r>
              <a:rPr lang="en-US" sz="1600" dirty="0" smtClean="0">
                <a:solidFill>
                  <a:srgbClr val="003366"/>
                </a:solidFill>
              </a:rPr>
              <a:t>Creating a Free Text Monograph</a:t>
            </a:r>
          </a:p>
          <a:p>
            <a:pPr lvl="3" indent="-457200">
              <a:spcBef>
                <a:spcPts val="1200"/>
              </a:spcBef>
              <a:buFont typeface="Arial" pitchFamily="34" charset="0"/>
              <a:buChar char="•"/>
            </a:pPr>
            <a:r>
              <a:rPr lang="en-US" sz="1600" dirty="0" smtClean="0">
                <a:solidFill>
                  <a:srgbClr val="003366"/>
                </a:solidFill>
              </a:rPr>
              <a:t>Making the CareGuide accessible to certain ages/genders</a:t>
            </a:r>
          </a:p>
          <a:p>
            <a:pPr lvl="3" indent="-457200">
              <a:spcBef>
                <a:spcPts val="1200"/>
              </a:spcBef>
              <a:buFont typeface="Arial" pitchFamily="34" charset="0"/>
              <a:buChar char="•"/>
            </a:pPr>
            <a:r>
              <a:rPr lang="en-US" sz="1600" dirty="0" smtClean="0">
                <a:solidFill>
                  <a:srgbClr val="003366"/>
                </a:solidFill>
              </a:rPr>
              <a:t>Linking Problems to CareGuides (At least one problem must be linked to a CareGuide for it to be accessible to users) </a:t>
            </a:r>
          </a:p>
          <a:p>
            <a:pPr marL="685800" lvl="2" indent="-228600"/>
            <a:endParaRPr lang="en-US" sz="1600" dirty="0" smtClean="0">
              <a:solidFill>
                <a:srgbClr val="003366"/>
              </a:solidFill>
            </a:endParaRPr>
          </a:p>
        </p:txBody>
      </p:sp>
      <p:sp>
        <p:nvSpPr>
          <p:cNvPr id="6" name="TextBox 5"/>
          <p:cNvSpPr txBox="1"/>
          <p:nvPr/>
        </p:nvSpPr>
        <p:spPr>
          <a:xfrm>
            <a:off x="304800" y="13716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What Properties of CareGuides are Editable?</a:t>
            </a:r>
            <a:endParaRPr lang="en-US" sz="3200" dirty="0">
              <a:solidFill>
                <a:srgbClr val="003366"/>
              </a:solidFill>
            </a:endParaRP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676400"/>
            <a:ext cx="8534400" cy="48006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 name="TextBox 2"/>
          <p:cNvSpPr txBox="1"/>
          <p:nvPr/>
        </p:nvSpPr>
        <p:spPr>
          <a:xfrm>
            <a:off x="304800" y="1981200"/>
            <a:ext cx="8534400" cy="4524315"/>
          </a:xfrm>
          <a:prstGeom prst="rect">
            <a:avLst/>
          </a:prstGeom>
          <a:noFill/>
        </p:spPr>
        <p:txBody>
          <a:bodyPr wrap="square" rtlCol="0">
            <a:spAutoFit/>
          </a:bodyPr>
          <a:lstStyle/>
          <a:p>
            <a:endParaRPr lang="en-US" sz="1600" dirty="0" smtClean="0">
              <a:solidFill>
                <a:schemeClr val="bg1"/>
              </a:solidFill>
            </a:endParaRPr>
          </a:p>
          <a:p>
            <a:endParaRPr lang="en-US" sz="1600" dirty="0">
              <a:solidFill>
                <a:srgbClr val="003366"/>
              </a:solidFill>
            </a:endParaRPr>
          </a:p>
          <a:p>
            <a:pPr marL="685800" lvl="2" indent="-228600"/>
            <a:r>
              <a:rPr lang="en-US" sz="1600" dirty="0" smtClean="0">
                <a:solidFill>
                  <a:srgbClr val="003366"/>
                </a:solidFill>
              </a:rPr>
              <a:t>**Prior to editing CareGuides, a copy of the original CareGuide should be made and saved as a Draft with a new display name that distinguishes the CareGuide from the delivered CareGuide.  (i.e. Galen Anxiety Disorder).</a:t>
            </a:r>
          </a:p>
          <a:p>
            <a:pPr marL="685800" lvl="2" indent="-228600"/>
            <a:endParaRPr lang="en-US" sz="1600" dirty="0" smtClean="0">
              <a:solidFill>
                <a:srgbClr val="003366"/>
              </a:solidFill>
            </a:endParaRPr>
          </a:p>
          <a:p>
            <a:pPr marL="685800" lvl="2" indent="-228600"/>
            <a:r>
              <a:rPr lang="en-US" sz="1600" u="sng" dirty="0" smtClean="0">
                <a:solidFill>
                  <a:srgbClr val="003366"/>
                </a:solidFill>
              </a:rPr>
              <a:t>Enterprise CareGuides</a:t>
            </a:r>
          </a:p>
          <a:p>
            <a:pPr marL="1371600" lvl="2" indent="-457200">
              <a:buFont typeface="Arial" pitchFamily="34" charset="0"/>
              <a:buChar char="•"/>
            </a:pPr>
            <a:r>
              <a:rPr lang="en-US" sz="1600" dirty="0" smtClean="0">
                <a:solidFill>
                  <a:srgbClr val="003366"/>
                </a:solidFill>
              </a:rPr>
              <a:t>Edited from TWAdmin</a:t>
            </a:r>
            <a:r>
              <a:rPr lang="en-US" sz="1600" dirty="0" smtClean="0">
                <a:solidFill>
                  <a:srgbClr val="003366"/>
                </a:solidFill>
                <a:sym typeface="Wingdings" pitchFamily="2" charset="2"/>
              </a:rPr>
              <a:t> CareGuide Admin Enterprise</a:t>
            </a:r>
          </a:p>
          <a:p>
            <a:pPr marL="1371600" lvl="2" indent="-457200">
              <a:buFont typeface="Arial" pitchFamily="34" charset="0"/>
              <a:buChar char="•"/>
            </a:pPr>
            <a:r>
              <a:rPr lang="en-US" sz="1600" dirty="0" smtClean="0">
                <a:solidFill>
                  <a:srgbClr val="003366"/>
                </a:solidFill>
                <a:sym typeface="Wingdings" pitchFamily="2" charset="2"/>
              </a:rPr>
              <a:t>Delivered templates can only be edited AFTER they are moved to the Enterprise tab (right click on CareGuide from Enterprise tab and select Edit).</a:t>
            </a:r>
          </a:p>
          <a:p>
            <a:pPr marL="457200" lvl="2"/>
            <a:r>
              <a:rPr lang="en-US" sz="1600" u="sng" dirty="0" smtClean="0">
                <a:solidFill>
                  <a:srgbClr val="003366"/>
                </a:solidFill>
                <a:sym typeface="Wingdings" pitchFamily="2" charset="2"/>
              </a:rPr>
              <a:t>Personal CareGuides</a:t>
            </a:r>
            <a:endParaRPr lang="en-US" sz="1600" dirty="0" smtClean="0">
              <a:solidFill>
                <a:srgbClr val="003366"/>
              </a:solidFill>
              <a:sym typeface="Wingdings" pitchFamily="2" charset="2"/>
            </a:endParaRPr>
          </a:p>
          <a:p>
            <a:pPr lvl="2" indent="457200">
              <a:buFont typeface="Arial" pitchFamily="34" charset="0"/>
              <a:buChar char="•"/>
            </a:pPr>
            <a:r>
              <a:rPr lang="en-US" sz="1600" dirty="0" smtClean="0">
                <a:solidFill>
                  <a:srgbClr val="003366"/>
                </a:solidFill>
                <a:sym typeface="Wingdings" pitchFamily="2" charset="2"/>
              </a:rPr>
              <a:t>Can be edited by an analyst or physicians</a:t>
            </a:r>
          </a:p>
          <a:p>
            <a:pPr marL="1371600" lvl="2" indent="-457200">
              <a:buFont typeface="Arial" pitchFamily="34" charset="0"/>
              <a:buChar char="•"/>
            </a:pPr>
            <a:r>
              <a:rPr lang="en-US" sz="1600" dirty="0" smtClean="0">
                <a:solidFill>
                  <a:srgbClr val="003366"/>
                </a:solidFill>
                <a:sym typeface="Wingdings" pitchFamily="2" charset="2"/>
              </a:rPr>
              <a:t>Edited from TWAdmin CareGuide Admin Personal </a:t>
            </a:r>
            <a:r>
              <a:rPr lang="en-US" sz="1600" b="1" dirty="0" smtClean="0">
                <a:solidFill>
                  <a:srgbClr val="003366"/>
                </a:solidFill>
                <a:sym typeface="Wingdings" pitchFamily="2" charset="2"/>
              </a:rPr>
              <a:t>OR</a:t>
            </a:r>
            <a:r>
              <a:rPr lang="en-US" sz="1600" dirty="0" smtClean="0">
                <a:solidFill>
                  <a:srgbClr val="003366"/>
                </a:solidFill>
                <a:sym typeface="Wingdings" pitchFamily="2" charset="2"/>
              </a:rPr>
              <a:t> </a:t>
            </a:r>
            <a:br>
              <a:rPr lang="en-US" sz="1600" dirty="0" smtClean="0">
                <a:solidFill>
                  <a:srgbClr val="003366"/>
                </a:solidFill>
                <a:sym typeface="Wingdings" pitchFamily="2" charset="2"/>
              </a:rPr>
            </a:br>
            <a:r>
              <a:rPr lang="en-US" sz="1600" dirty="0" smtClean="0">
                <a:solidFill>
                  <a:srgbClr val="003366"/>
                </a:solidFill>
                <a:sym typeface="Wingdings" pitchFamily="2" charset="2"/>
              </a:rPr>
              <a:t>Phys Admin By Module Base CareGuide Template Management</a:t>
            </a:r>
          </a:p>
          <a:p>
            <a:pPr lvl="2" indent="457200">
              <a:buFont typeface="Arial" pitchFamily="34" charset="0"/>
              <a:buChar char="•"/>
            </a:pPr>
            <a:endParaRPr lang="en-US" sz="1600" dirty="0" smtClean="0">
              <a:solidFill>
                <a:srgbClr val="003366"/>
              </a:solidFill>
              <a:sym typeface="Wingdings" pitchFamily="2" charset="2"/>
            </a:endParaRPr>
          </a:p>
          <a:p>
            <a:pPr marL="457200" lvl="2"/>
            <a:endParaRPr lang="en-US" sz="1600" dirty="0" smtClean="0">
              <a:solidFill>
                <a:srgbClr val="003366"/>
              </a:solidFill>
              <a:sym typeface="Wingdings" pitchFamily="2" charset="2"/>
            </a:endParaRPr>
          </a:p>
          <a:p>
            <a:pPr marL="685800" lvl="2" indent="-228600"/>
            <a:endParaRPr lang="en-US" sz="1600" dirty="0" smtClean="0">
              <a:solidFill>
                <a:srgbClr val="003366"/>
              </a:solidFill>
            </a:endParaRPr>
          </a:p>
          <a:p>
            <a:pPr marL="685800" lvl="2" indent="-228600"/>
            <a:endParaRPr lang="en-US" sz="1600" dirty="0" smtClean="0">
              <a:solidFill>
                <a:schemeClr val="bg1"/>
              </a:solidFill>
            </a:endParaRPr>
          </a:p>
        </p:txBody>
      </p:sp>
      <p:sp>
        <p:nvSpPr>
          <p:cNvPr id="6" name="TextBox 5"/>
          <p:cNvSpPr txBox="1"/>
          <p:nvPr/>
        </p:nvSpPr>
        <p:spPr>
          <a:xfrm>
            <a:off x="304800" y="13716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How do I Edit a CareGuide?</a:t>
            </a:r>
            <a:endParaRPr lang="en-US" sz="3200" dirty="0">
              <a:solidFill>
                <a:srgbClr val="003366"/>
              </a:solidFill>
            </a:endParaRP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752600"/>
            <a:ext cx="8534400" cy="48006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 name="TextBox 2"/>
          <p:cNvSpPr txBox="1"/>
          <p:nvPr/>
        </p:nvSpPr>
        <p:spPr>
          <a:xfrm>
            <a:off x="304800" y="1905000"/>
            <a:ext cx="8534400" cy="4524315"/>
          </a:xfrm>
          <a:prstGeom prst="rect">
            <a:avLst/>
          </a:prstGeom>
          <a:noFill/>
        </p:spPr>
        <p:txBody>
          <a:bodyPr wrap="square" rtlCol="0">
            <a:spAutoFit/>
          </a:bodyPr>
          <a:lstStyle/>
          <a:p>
            <a:endParaRPr lang="en-US" sz="1600" dirty="0" smtClean="0">
              <a:solidFill>
                <a:schemeClr val="bg1"/>
              </a:solidFill>
            </a:endParaRPr>
          </a:p>
          <a:p>
            <a:endParaRPr lang="en-US" sz="1600" dirty="0">
              <a:solidFill>
                <a:srgbClr val="003366"/>
              </a:solidFill>
            </a:endParaRPr>
          </a:p>
          <a:p>
            <a:pPr marL="457200" lvl="2"/>
            <a:r>
              <a:rPr lang="en-US" sz="1600" dirty="0" smtClean="0">
                <a:solidFill>
                  <a:srgbClr val="003366"/>
                </a:solidFill>
              </a:rPr>
              <a:t>.  </a:t>
            </a:r>
          </a:p>
          <a:p>
            <a:pPr marL="457200" lvl="2"/>
            <a:r>
              <a:rPr lang="en-US" sz="2000" b="1" dirty="0" smtClean="0">
                <a:solidFill>
                  <a:srgbClr val="003366"/>
                </a:solidFill>
              </a:rPr>
              <a:t>YES!</a:t>
            </a:r>
          </a:p>
          <a:p>
            <a:pPr marL="457200" lvl="2"/>
            <a:endParaRPr lang="en-US" sz="2000" b="1" dirty="0" smtClean="0">
              <a:solidFill>
                <a:srgbClr val="003366"/>
              </a:solidFill>
            </a:endParaRPr>
          </a:p>
          <a:p>
            <a:pPr marL="914400" lvl="3" indent="-457200">
              <a:buFont typeface="Arial" pitchFamily="34" charset="0"/>
              <a:buChar char="•"/>
            </a:pPr>
            <a:r>
              <a:rPr lang="en-US" sz="1600" dirty="0" smtClean="0">
                <a:solidFill>
                  <a:srgbClr val="003366"/>
                </a:solidFill>
              </a:rPr>
              <a:t>There are 2 places providers can update their Personal Templates:</a:t>
            </a:r>
          </a:p>
          <a:p>
            <a:pPr marL="1828800" lvl="3" indent="-457200">
              <a:spcBef>
                <a:spcPts val="1200"/>
              </a:spcBef>
              <a:buFont typeface="+mj-lt"/>
              <a:buAutoNum type="arabicPeriod"/>
            </a:pPr>
            <a:r>
              <a:rPr lang="en-US" sz="1600" dirty="0" smtClean="0">
                <a:solidFill>
                  <a:srgbClr val="003366"/>
                </a:solidFill>
              </a:rPr>
              <a:t>Providers can save a CareGuide as a Personal Template from within the ACI.</a:t>
            </a:r>
          </a:p>
          <a:p>
            <a:pPr marL="1828800" lvl="3" indent="-457200">
              <a:spcBef>
                <a:spcPts val="1200"/>
              </a:spcBef>
              <a:buFont typeface="+mj-lt"/>
              <a:buAutoNum type="arabicPeriod"/>
            </a:pPr>
            <a:r>
              <a:rPr lang="en-US" sz="1600" dirty="0" smtClean="0">
                <a:solidFill>
                  <a:srgbClr val="003366"/>
                </a:solidFill>
              </a:rPr>
              <a:t>Providers can access their personal templates and make changes from within the Phys Admin workplace by clicking on “By Module” and then clicking on “Base”.</a:t>
            </a:r>
          </a:p>
          <a:p>
            <a:pPr marL="914400" lvl="1" indent="-457200">
              <a:spcBef>
                <a:spcPts val="1200"/>
              </a:spcBef>
              <a:buFont typeface="Arial" pitchFamily="34" charset="0"/>
              <a:buChar char="•"/>
            </a:pPr>
            <a:r>
              <a:rPr lang="en-US" sz="1600" dirty="0" smtClean="0">
                <a:solidFill>
                  <a:srgbClr val="003366"/>
                </a:solidFill>
              </a:rPr>
              <a:t>The edits made to the CareGuide </a:t>
            </a:r>
            <a:r>
              <a:rPr lang="en-US" sz="1600" u="sng" dirty="0" smtClean="0">
                <a:solidFill>
                  <a:srgbClr val="003366"/>
                </a:solidFill>
              </a:rPr>
              <a:t>will only affect the provider’s Personal Templates</a:t>
            </a:r>
            <a:r>
              <a:rPr lang="en-US" sz="1600" dirty="0" smtClean="0">
                <a:solidFill>
                  <a:srgbClr val="003366"/>
                </a:solidFill>
              </a:rPr>
              <a:t> NOT the Enterprise Templates.  </a:t>
            </a:r>
          </a:p>
          <a:p>
            <a:pPr marL="914400" lvl="1" indent="-457200">
              <a:spcBef>
                <a:spcPts val="1200"/>
              </a:spcBef>
              <a:buFont typeface="Arial" pitchFamily="34" charset="0"/>
              <a:buChar char="•"/>
            </a:pPr>
            <a:r>
              <a:rPr lang="en-US" sz="1600" dirty="0" smtClean="0">
                <a:solidFill>
                  <a:srgbClr val="003366"/>
                </a:solidFill>
              </a:rPr>
              <a:t>A provider’s personal templates can be edited support analysts through TWAdmin</a:t>
            </a:r>
            <a:r>
              <a:rPr lang="en-US" sz="1600" dirty="0" smtClean="0">
                <a:solidFill>
                  <a:srgbClr val="003366"/>
                </a:solidFill>
                <a:sym typeface="Wingdings" pitchFamily="2" charset="2"/>
              </a:rPr>
              <a:t> CareGuide Admin Personal.</a:t>
            </a:r>
            <a:endParaRPr lang="en-US" sz="1600" dirty="0" smtClean="0">
              <a:solidFill>
                <a:srgbClr val="003366"/>
              </a:solidFill>
            </a:endParaRPr>
          </a:p>
        </p:txBody>
      </p:sp>
      <p:sp>
        <p:nvSpPr>
          <p:cNvPr id="6" name="TextBox 5"/>
          <p:cNvSpPr txBox="1"/>
          <p:nvPr/>
        </p:nvSpPr>
        <p:spPr>
          <a:xfrm>
            <a:off x="304800" y="1371600"/>
            <a:ext cx="8534400" cy="1077218"/>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Can Providers Edit/Create their Own CareGuides?</a:t>
            </a:r>
            <a:endParaRPr lang="en-US" sz="3200" dirty="0">
              <a:solidFill>
                <a:srgbClr val="003366"/>
              </a:solidFill>
            </a:endParaRPr>
          </a:p>
        </p:txBody>
      </p:sp>
      <p:pic>
        <p:nvPicPr>
          <p:cNvPr id="10242" name="Picture 2" descr="http://www.worldwide.com.au/resources/Images/Check_mark.png"/>
          <p:cNvPicPr>
            <a:picLocks noChangeAspect="1" noChangeArrowheads="1"/>
          </p:cNvPicPr>
          <p:nvPr/>
        </p:nvPicPr>
        <p:blipFill>
          <a:blip r:embed="rId2" cstate="print"/>
          <a:srcRect/>
          <a:stretch>
            <a:fillRect/>
          </a:stretch>
        </p:blipFill>
        <p:spPr bwMode="auto">
          <a:xfrm>
            <a:off x="381000" y="2362200"/>
            <a:ext cx="708005" cy="657226"/>
          </a:xfrm>
          <a:prstGeom prst="rect">
            <a:avLst/>
          </a:prstGeom>
          <a:noFill/>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752600"/>
            <a:ext cx="8534400" cy="48006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3366"/>
              </a:solidFill>
              <a:effectLst/>
              <a:latin typeface="Arial" charset="0"/>
              <a:ea typeface="ＭＳ Ｐゴシック" charset="-128"/>
              <a:cs typeface="ＭＳ Ｐゴシック" charset="-128"/>
            </a:endParaRPr>
          </a:p>
          <a:p>
            <a:pPr marL="342900" marR="0" indent="-342900" algn="l" defTabSz="914400" rtl="0" eaLnBrk="0" fontAlgn="base" latinLnBrk="0" hangingPunct="0">
              <a:lnSpc>
                <a:spcPct val="100000"/>
              </a:lnSpc>
              <a:spcBef>
                <a:spcPct val="0"/>
              </a:spcBef>
              <a:spcAft>
                <a:spcPct val="0"/>
              </a:spcAft>
              <a:buClrTx/>
              <a:buSzTx/>
              <a:tabLst/>
            </a:pPr>
            <a:r>
              <a:rPr lang="en-US" sz="1600" u="sng" dirty="0" smtClean="0">
                <a:solidFill>
                  <a:srgbClr val="003366"/>
                </a:solidFill>
                <a:latin typeface="Arial" charset="0"/>
                <a:ea typeface="ＭＳ Ｐゴシック" charset="-128"/>
                <a:cs typeface="ＭＳ Ｐゴシック" charset="-128"/>
              </a:rPr>
              <a:t>Print Patient Education</a:t>
            </a:r>
          </a:p>
          <a:p>
            <a:pPr marL="342900" marR="0" indent="-342900" algn="l" defTabSz="914400" rtl="0" eaLnBrk="0" fontAlgn="base" latinLnBrk="0" hangingPunct="0">
              <a:lnSpc>
                <a:spcPct val="100000"/>
              </a:lnSpc>
              <a:spcBef>
                <a:spcPct val="0"/>
              </a:spcBef>
              <a:spcAft>
                <a:spcPct val="0"/>
              </a:spcAft>
              <a:buClrTx/>
              <a:buSzTx/>
              <a:tabLst/>
            </a:pPr>
            <a:endParaRPr lang="en-US" sz="1600" dirty="0" smtClean="0">
              <a:solidFill>
                <a:srgbClr val="003366"/>
              </a:solidFill>
              <a:latin typeface="Arial" charset="0"/>
              <a:ea typeface="ＭＳ Ｐゴシック" charset="-128"/>
              <a:cs typeface="ＭＳ Ｐゴシック" charset="-128"/>
            </a:endParaRPr>
          </a:p>
          <a:p>
            <a:pPr marL="914400" marR="0" indent="-563563" algn="l" defTabSz="914400" rtl="0" eaLnBrk="0" fontAlgn="base" latinLnBrk="0" hangingPunct="0">
              <a:lnSpc>
                <a:spcPct val="100000"/>
              </a:lnSpc>
              <a:spcBef>
                <a:spcPct val="0"/>
              </a:spcBef>
              <a:spcAft>
                <a:spcPct val="0"/>
              </a:spcAft>
              <a:buClrTx/>
              <a:buSzTx/>
              <a:tabLst/>
            </a:pPr>
            <a:r>
              <a:rPr lang="en-US" sz="1600" dirty="0" smtClean="0">
                <a:solidFill>
                  <a:srgbClr val="003366"/>
                </a:solidFill>
                <a:latin typeface="Arial" charset="0"/>
                <a:ea typeface="ＭＳ Ｐゴシック" charset="-128"/>
                <a:cs typeface="ＭＳ Ｐゴシック" charset="-128"/>
              </a:rPr>
              <a:t>	</a:t>
            </a:r>
            <a:r>
              <a:rPr lang="en-US" sz="1600" b="1" dirty="0" smtClean="0">
                <a:solidFill>
                  <a:srgbClr val="003366"/>
                </a:solidFill>
                <a:latin typeface="Arial" charset="0"/>
                <a:ea typeface="ＭＳ Ｐゴシック" charset="-128"/>
                <a:cs typeface="ＭＳ Ｐゴシック" charset="-128"/>
              </a:rPr>
              <a:t>Always</a:t>
            </a:r>
            <a:r>
              <a:rPr lang="en-US" sz="1600" dirty="0" smtClean="0">
                <a:solidFill>
                  <a:srgbClr val="003366"/>
                </a:solidFill>
                <a:latin typeface="Arial" charset="0"/>
                <a:ea typeface="ＭＳ Ｐゴシック" charset="-128"/>
                <a:cs typeface="ＭＳ Ｐゴシック" charset="-128"/>
              </a:rPr>
              <a:t> – Patient education material always prints regardless of whether a CareGuide template is associated during a patient encounter.</a:t>
            </a:r>
          </a:p>
          <a:p>
            <a:pPr marL="914400" marR="0" indent="-563563" algn="l" defTabSz="914400" rtl="0" eaLnBrk="0" fontAlgn="base" latinLnBrk="0" hangingPunct="0">
              <a:lnSpc>
                <a:spcPct val="100000"/>
              </a:lnSpc>
              <a:spcBef>
                <a:spcPct val="0"/>
              </a:spcBef>
              <a:spcAft>
                <a:spcPct val="0"/>
              </a:spcAft>
              <a:buClrTx/>
              <a:buSzTx/>
              <a:tabLst/>
            </a:pPr>
            <a:r>
              <a:rPr lang="en-US" sz="1600" dirty="0" smtClean="0">
                <a:solidFill>
                  <a:srgbClr val="003366"/>
                </a:solidFill>
                <a:latin typeface="Arial" charset="0"/>
                <a:ea typeface="ＭＳ Ｐゴシック" charset="-128"/>
                <a:cs typeface="ＭＳ Ｐゴシック" charset="-128"/>
              </a:rPr>
              <a:t>	</a:t>
            </a:r>
            <a:br>
              <a:rPr lang="en-US" sz="1600" dirty="0" smtClean="0">
                <a:solidFill>
                  <a:srgbClr val="003366"/>
                </a:solidFill>
                <a:latin typeface="Arial" charset="0"/>
                <a:ea typeface="ＭＳ Ｐゴシック" charset="-128"/>
                <a:cs typeface="ＭＳ Ｐゴシック" charset="-128"/>
              </a:rPr>
            </a:br>
            <a:r>
              <a:rPr lang="en-US" sz="1600" b="1" dirty="0" smtClean="0">
                <a:solidFill>
                  <a:srgbClr val="003366"/>
                </a:solidFill>
                <a:latin typeface="Arial" charset="0"/>
                <a:ea typeface="ＭＳ Ｐゴシック" charset="-128"/>
                <a:cs typeface="ＭＳ Ｐゴシック" charset="-128"/>
              </a:rPr>
              <a:t>Only if CareGuide Associated </a:t>
            </a:r>
            <a:r>
              <a:rPr lang="en-US" sz="1600" dirty="0" smtClean="0">
                <a:solidFill>
                  <a:srgbClr val="003366"/>
                </a:solidFill>
                <a:latin typeface="Arial" charset="0"/>
                <a:ea typeface="ＭＳ Ｐゴシック" charset="-128"/>
                <a:cs typeface="ＭＳ Ｐゴシック" charset="-128"/>
              </a:rPr>
              <a:t>– Patient education material only prints if a CareGuide template is associated during the patient encounter.</a:t>
            </a:r>
          </a:p>
          <a:p>
            <a:pPr marL="914400" marR="0" indent="-563563" algn="l" defTabSz="914400" rtl="0" eaLnBrk="0" fontAlgn="base" latinLnBrk="0" hangingPunct="0">
              <a:lnSpc>
                <a:spcPct val="100000"/>
              </a:lnSpc>
              <a:spcBef>
                <a:spcPct val="0"/>
              </a:spcBef>
              <a:spcAft>
                <a:spcPct val="0"/>
              </a:spcAft>
              <a:buClrTx/>
              <a:buSzTx/>
              <a:tabLst/>
            </a:pPr>
            <a:r>
              <a:rPr lang="en-US" sz="1600" dirty="0" smtClean="0">
                <a:solidFill>
                  <a:srgbClr val="003366"/>
                </a:solidFill>
                <a:latin typeface="Arial" charset="0"/>
                <a:ea typeface="ＭＳ Ｐゴシック" charset="-128"/>
                <a:cs typeface="ＭＳ Ｐゴシック" charset="-128"/>
              </a:rPr>
              <a:t/>
            </a:r>
            <a:br>
              <a:rPr lang="en-US" sz="1600" dirty="0" smtClean="0">
                <a:solidFill>
                  <a:srgbClr val="003366"/>
                </a:solidFill>
                <a:latin typeface="Arial" charset="0"/>
                <a:ea typeface="ＭＳ Ｐゴシック" charset="-128"/>
                <a:cs typeface="ＭＳ Ｐゴシック" charset="-128"/>
              </a:rPr>
            </a:br>
            <a:r>
              <a:rPr lang="en-US" sz="1600" b="1" dirty="0" smtClean="0">
                <a:solidFill>
                  <a:srgbClr val="003366"/>
                </a:solidFill>
                <a:latin typeface="Arial" charset="0"/>
                <a:ea typeface="ＭＳ Ｐゴシック" charset="-128"/>
                <a:cs typeface="ＭＳ Ｐゴシック" charset="-128"/>
              </a:rPr>
              <a:t>Never – </a:t>
            </a:r>
            <a:r>
              <a:rPr lang="en-US" sz="1600" dirty="0" smtClean="0">
                <a:solidFill>
                  <a:srgbClr val="003366"/>
                </a:solidFill>
                <a:latin typeface="Arial" charset="0"/>
                <a:ea typeface="ＭＳ Ｐゴシック" charset="-128"/>
                <a:cs typeface="ＭＳ Ｐゴシック" charset="-128"/>
              </a:rPr>
              <a:t>Patient education material never prints automatically.  It will only print if the user manually chooses to print from the Encounter Summary window.</a:t>
            </a:r>
          </a:p>
          <a:p>
            <a:pPr marL="914400" indent="-457200" eaLnBrk="0" fontAlgn="base" hangingPunct="0">
              <a:spcBef>
                <a:spcPts val="600"/>
              </a:spcBef>
              <a:spcAft>
                <a:spcPct val="0"/>
              </a:spcAft>
              <a:buFont typeface="Arial" pitchFamily="34" charset="0"/>
              <a:buChar char="•"/>
            </a:pPr>
            <a:endParaRPr lang="en-US" sz="1600" b="1" dirty="0" smtClean="0">
              <a:solidFill>
                <a:srgbClr val="003366"/>
              </a:solidFill>
              <a:latin typeface="Arial" charset="0"/>
              <a:ea typeface="ＭＳ Ｐゴシック" charset="-128"/>
              <a:cs typeface="ＭＳ Ｐゴシック" charset="-128"/>
            </a:endParaRPr>
          </a:p>
          <a:p>
            <a:pPr marL="914400" marR="0" indent="-563563" algn="l" defTabSz="914400" rtl="0" eaLnBrk="0" fontAlgn="base" latinLnBrk="0" hangingPunct="0">
              <a:lnSpc>
                <a:spcPct val="100000"/>
              </a:lnSpc>
              <a:spcBef>
                <a:spcPct val="0"/>
              </a:spcBef>
              <a:spcAft>
                <a:spcPct val="0"/>
              </a:spcAft>
              <a:buClrTx/>
              <a:buSzTx/>
              <a:tabLst/>
            </a:pPr>
            <a:endParaRPr lang="en-US" sz="1600" dirty="0" smtClean="0">
              <a:solidFill>
                <a:srgbClr val="003366"/>
              </a:solidFill>
              <a:latin typeface="Arial" charset="0"/>
              <a:ea typeface="ＭＳ Ｐゴシック" charset="-128"/>
              <a:cs typeface="ＭＳ Ｐゴシック" charset="-128"/>
            </a:endParaRPr>
          </a:p>
          <a:p>
            <a:pPr marL="914400" marR="0" indent="-563563" algn="l" defTabSz="914400" rtl="0" eaLnBrk="0" fontAlgn="base" latinLnBrk="0" hangingPunct="0">
              <a:lnSpc>
                <a:spcPct val="100000"/>
              </a:lnSpc>
              <a:spcBef>
                <a:spcPct val="0"/>
              </a:spcBef>
              <a:spcAft>
                <a:spcPct val="0"/>
              </a:spcAft>
              <a:buClrTx/>
              <a:buSzTx/>
              <a:tabLst/>
            </a:pPr>
            <a:endParaRPr lang="en-US" sz="1600" dirty="0" smtClean="0">
              <a:solidFill>
                <a:srgbClr val="003366"/>
              </a:solidFill>
              <a:latin typeface="Arial" charset="0"/>
              <a:ea typeface="ＭＳ Ｐゴシック" charset="-128"/>
              <a:cs typeface="ＭＳ Ｐゴシック" charset="-128"/>
            </a:endParaRPr>
          </a:p>
          <a:p>
            <a:pPr marL="914400" marR="0" indent="-563563" algn="l" defTabSz="914400" rtl="0" eaLnBrk="0" fontAlgn="base" latinLnBrk="0" hangingPunct="0">
              <a:lnSpc>
                <a:spcPct val="100000"/>
              </a:lnSpc>
              <a:spcBef>
                <a:spcPct val="0"/>
              </a:spcBef>
              <a:spcAft>
                <a:spcPct val="0"/>
              </a:spcAft>
              <a:buClrTx/>
              <a:buSzTx/>
              <a:tabLst/>
            </a:pPr>
            <a:endParaRPr lang="en-US" sz="1600" dirty="0" smtClean="0">
              <a:latin typeface="Arial" charset="0"/>
              <a:ea typeface="ＭＳ Ｐゴシック" charset="-128"/>
              <a:cs typeface="ＭＳ Ｐゴシック" charset="-128"/>
            </a:endParaRPr>
          </a:p>
          <a:p>
            <a:pPr marL="342900" marR="0" indent="-342900" algn="l" defTabSz="914400" rtl="0" eaLnBrk="0" fontAlgn="base" latinLnBrk="0" hangingPunct="0">
              <a:lnSpc>
                <a:spcPct val="100000"/>
              </a:lnSpc>
              <a:spcBef>
                <a:spcPct val="0"/>
              </a:spcBef>
              <a:spcAft>
                <a:spcPct val="0"/>
              </a:spcAft>
              <a:buClrTx/>
              <a:buSzTx/>
              <a:tabLst/>
            </a:pPr>
            <a:r>
              <a:rPr lang="en-US" sz="1600" dirty="0" smtClean="0">
                <a:latin typeface="Arial" charset="0"/>
                <a:ea typeface="ＭＳ Ｐゴシック" charset="-128"/>
                <a:cs typeface="ＭＳ Ｐゴシック" charset="-128"/>
              </a:rPr>
              <a:t>		</a:t>
            </a:r>
          </a:p>
          <a:p>
            <a:pPr marL="342900" marR="0" indent="-342900" algn="l" defTabSz="914400" rtl="0" eaLnBrk="0" fontAlgn="base" latinLnBrk="0" hangingPunct="0">
              <a:lnSpc>
                <a:spcPct val="100000"/>
              </a:lnSpc>
              <a:spcBef>
                <a:spcPct val="0"/>
              </a:spcBef>
              <a:spcAft>
                <a:spcPct val="0"/>
              </a:spcAft>
              <a:buClrTx/>
              <a:buSzTx/>
              <a:tabLst/>
            </a:pPr>
            <a:r>
              <a:rPr lang="en-US" sz="1600" dirty="0" smtClean="0">
                <a:latin typeface="Arial" charset="0"/>
                <a:ea typeface="ＭＳ Ｐゴシック" charset="-128"/>
                <a:cs typeface="ＭＳ Ｐゴシック" charset="-128"/>
              </a:rPr>
              <a:t>		 </a:t>
            </a:r>
          </a:p>
          <a:p>
            <a:pPr marL="800100" lvl="1" indent="-342900" eaLnBrk="0" fontAlgn="base" hangingPunct="0">
              <a:spcBef>
                <a:spcPct val="0"/>
              </a:spcBef>
              <a:spcAft>
                <a:spcPct val="0"/>
              </a:spcAft>
            </a:pPr>
            <a:endParaRPr kumimoji="0" lang="en-US" sz="16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3" name="TextBox 2"/>
          <p:cNvSpPr txBox="1"/>
          <p:nvPr/>
        </p:nvSpPr>
        <p:spPr>
          <a:xfrm>
            <a:off x="304800" y="1905000"/>
            <a:ext cx="8534400" cy="1077218"/>
          </a:xfrm>
          <a:prstGeom prst="rect">
            <a:avLst/>
          </a:prstGeom>
          <a:noFill/>
        </p:spPr>
        <p:txBody>
          <a:bodyPr wrap="square" rtlCol="0">
            <a:spAutoFit/>
          </a:bodyPr>
          <a:lstStyle/>
          <a:p>
            <a:pPr lvl="2">
              <a:buFont typeface="Arial" pitchFamily="34" charset="0"/>
              <a:buChar char="•"/>
            </a:pPr>
            <a:endParaRPr lang="en-US" sz="1600" dirty="0" smtClean="0">
              <a:solidFill>
                <a:schemeClr val="bg1"/>
              </a:solidFill>
            </a:endParaRPr>
          </a:p>
          <a:p>
            <a:endParaRPr lang="en-US" sz="1600" dirty="0" smtClean="0">
              <a:solidFill>
                <a:schemeClr val="bg1"/>
              </a:solidFill>
            </a:endParaRPr>
          </a:p>
          <a:p>
            <a:endParaRPr lang="en-US" sz="1600" dirty="0">
              <a:solidFill>
                <a:schemeClr val="bg1"/>
              </a:solidFill>
            </a:endParaRPr>
          </a:p>
          <a:p>
            <a:pPr lvl="2">
              <a:buFont typeface="Arial" pitchFamily="34" charset="0"/>
              <a:buChar char="•"/>
            </a:pPr>
            <a:endParaRPr lang="en-US" sz="1600" dirty="0" smtClean="0">
              <a:solidFill>
                <a:schemeClr val="bg1"/>
              </a:solidFill>
            </a:endParaRPr>
          </a:p>
        </p:txBody>
      </p:sp>
      <p:sp>
        <p:nvSpPr>
          <p:cNvPr id="6" name="TextBox 5"/>
          <p:cNvSpPr txBox="1"/>
          <p:nvPr/>
        </p:nvSpPr>
        <p:spPr>
          <a:xfrm>
            <a:off x="304800" y="15240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CareGuide Preferences</a:t>
            </a:r>
            <a:endParaRPr lang="en-US" sz="3200" dirty="0">
              <a:solidFill>
                <a:srgbClr val="003366"/>
              </a:solidFill>
            </a:endParaRPr>
          </a:p>
        </p:txBody>
      </p:sp>
      <p:pic>
        <p:nvPicPr>
          <p:cNvPr id="9218" name="Picture 2" descr="Arrow Clip Art"/>
          <p:cNvPicPr>
            <a:picLocks noChangeAspect="1" noChangeArrowheads="1"/>
          </p:cNvPicPr>
          <p:nvPr/>
        </p:nvPicPr>
        <p:blipFill>
          <a:blip r:embed="rId2" cstate="print"/>
          <a:srcRect/>
          <a:stretch>
            <a:fillRect/>
          </a:stretch>
        </p:blipFill>
        <p:spPr bwMode="auto">
          <a:xfrm>
            <a:off x="2147483647" y="-1414463"/>
            <a:ext cx="2857500" cy="2857501"/>
          </a:xfrm>
          <a:prstGeom prst="rect">
            <a:avLst/>
          </a:prstGeom>
          <a:noFill/>
        </p:spPr>
      </p:pic>
      <p:pic>
        <p:nvPicPr>
          <p:cNvPr id="9220" name="Picture 4" descr="Arrow Clip Art"/>
          <p:cNvPicPr>
            <a:picLocks noChangeAspect="1" noChangeArrowheads="1"/>
          </p:cNvPicPr>
          <p:nvPr/>
        </p:nvPicPr>
        <p:blipFill>
          <a:blip r:embed="rId2" cstate="print"/>
          <a:srcRect/>
          <a:stretch>
            <a:fillRect/>
          </a:stretch>
        </p:blipFill>
        <p:spPr bwMode="auto">
          <a:xfrm>
            <a:off x="2147483647" y="-1414463"/>
            <a:ext cx="2857500" cy="2857501"/>
          </a:xfrm>
          <a:prstGeom prst="rect">
            <a:avLst/>
          </a:prstGeom>
          <a:noFill/>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752600"/>
            <a:ext cx="8534400" cy="48006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3366"/>
              </a:solidFill>
              <a:effectLst/>
              <a:latin typeface="Arial" charset="0"/>
              <a:ea typeface="ＭＳ Ｐゴシック" charset="-128"/>
              <a:cs typeface="ＭＳ Ｐゴシック" charset="-128"/>
            </a:endParaRPr>
          </a:p>
          <a:p>
            <a:pPr marL="579438" indent="-563563" eaLnBrk="0" fontAlgn="base" hangingPunct="0">
              <a:spcBef>
                <a:spcPct val="0"/>
              </a:spcBef>
              <a:spcAft>
                <a:spcPct val="0"/>
              </a:spcAft>
            </a:pPr>
            <a:endParaRPr lang="en-US" sz="1600" u="sng" dirty="0" smtClean="0">
              <a:solidFill>
                <a:srgbClr val="003366"/>
              </a:solidFill>
              <a:latin typeface="Arial" charset="0"/>
              <a:ea typeface="ＭＳ Ｐゴシック" charset="-128"/>
              <a:cs typeface="ＭＳ Ｐゴシック" charset="-128"/>
            </a:endParaRPr>
          </a:p>
          <a:p>
            <a:pPr marL="579438" indent="-563563" eaLnBrk="0" fontAlgn="base" hangingPunct="0">
              <a:spcBef>
                <a:spcPct val="0"/>
              </a:spcBef>
              <a:spcAft>
                <a:spcPct val="0"/>
              </a:spcAft>
            </a:pPr>
            <a:r>
              <a:rPr lang="en-US" sz="1600" u="sng" dirty="0" smtClean="0">
                <a:solidFill>
                  <a:srgbClr val="003366"/>
                </a:solidFill>
                <a:latin typeface="Arial" charset="0"/>
                <a:ea typeface="ＭＳ Ｐゴシック" charset="-128"/>
                <a:cs typeface="ＭＳ Ｐゴシック" charset="-128"/>
              </a:rPr>
              <a:t>CareGuide Default Opening Section</a:t>
            </a:r>
            <a:endParaRPr lang="en-US" sz="1600" dirty="0" smtClean="0">
              <a:solidFill>
                <a:srgbClr val="003366"/>
              </a:solidFill>
              <a:latin typeface="Arial" charset="0"/>
              <a:ea typeface="ＭＳ Ｐゴシック" charset="-128"/>
              <a:cs typeface="ＭＳ Ｐゴシック" charset="-128"/>
            </a:endParaRPr>
          </a:p>
          <a:p>
            <a:pPr marL="914400" indent="-457200" eaLnBrk="0" fontAlgn="base" hangingPunct="0">
              <a:spcBef>
                <a:spcPts val="600"/>
              </a:spcBef>
              <a:spcAft>
                <a:spcPct val="0"/>
              </a:spcAft>
              <a:buFont typeface="Arial" pitchFamily="34" charset="0"/>
              <a:buChar char="•"/>
            </a:pPr>
            <a:r>
              <a:rPr lang="en-US" sz="1600" b="1" dirty="0" smtClean="0">
                <a:solidFill>
                  <a:srgbClr val="003366"/>
                </a:solidFill>
                <a:latin typeface="Arial" charset="0"/>
                <a:ea typeface="ＭＳ Ｐゴシック" charset="-128"/>
                <a:cs typeface="ＭＳ Ｐゴシック" charset="-128"/>
              </a:rPr>
              <a:t>All – </a:t>
            </a:r>
            <a:r>
              <a:rPr lang="en-US" sz="1600" dirty="0" smtClean="0">
                <a:solidFill>
                  <a:srgbClr val="003366"/>
                </a:solidFill>
                <a:latin typeface="Arial" charset="0"/>
                <a:ea typeface="ＭＳ Ｐゴシック" charset="-128"/>
                <a:cs typeface="ＭＳ Ｐゴシック" charset="-128"/>
              </a:rPr>
              <a:t>All CareGuide sections display in the ACI when the CareGuide section is opened.</a:t>
            </a:r>
            <a:endParaRPr lang="en-US" sz="1600" b="1" dirty="0" smtClean="0">
              <a:solidFill>
                <a:srgbClr val="003366"/>
              </a:solidFill>
              <a:latin typeface="Arial" charset="0"/>
              <a:ea typeface="ＭＳ Ｐゴシック" charset="-128"/>
              <a:cs typeface="ＭＳ Ｐゴシック" charset="-128"/>
            </a:endParaRPr>
          </a:p>
          <a:p>
            <a:pPr marL="914400" indent="-457200" eaLnBrk="0" fontAlgn="base" hangingPunct="0">
              <a:spcBef>
                <a:spcPts val="600"/>
              </a:spcBef>
              <a:spcAft>
                <a:spcPct val="0"/>
              </a:spcAft>
              <a:buFont typeface="Arial" pitchFamily="34" charset="0"/>
              <a:buChar char="•"/>
            </a:pPr>
            <a:r>
              <a:rPr lang="en-US" sz="1600" b="1" dirty="0" smtClean="0">
                <a:solidFill>
                  <a:srgbClr val="003366"/>
                </a:solidFill>
                <a:latin typeface="Arial" charset="0"/>
                <a:ea typeface="ＭＳ Ｐゴシック" charset="-128"/>
                <a:cs typeface="ＭＳ Ｐゴシック" charset="-128"/>
              </a:rPr>
              <a:t>Follow-up/Referrals – </a:t>
            </a:r>
            <a:r>
              <a:rPr lang="en-US" sz="1600" dirty="0" smtClean="0">
                <a:solidFill>
                  <a:srgbClr val="003366"/>
                </a:solidFill>
                <a:latin typeface="Arial" charset="0"/>
                <a:ea typeface="ＭＳ Ｐゴシック" charset="-128"/>
                <a:cs typeface="ＭＳ Ｐゴシック" charset="-128"/>
              </a:rPr>
              <a:t>Only Follow-up and Referral sections display in the ACI when the CareGuide section is opened.</a:t>
            </a:r>
            <a:endParaRPr lang="en-US" sz="1600" b="1" dirty="0" smtClean="0">
              <a:solidFill>
                <a:srgbClr val="003366"/>
              </a:solidFill>
              <a:latin typeface="Arial" charset="0"/>
              <a:ea typeface="ＭＳ Ｐゴシック" charset="-128"/>
              <a:cs typeface="ＭＳ Ｐゴシック" charset="-128"/>
            </a:endParaRPr>
          </a:p>
          <a:p>
            <a:pPr marL="914400" indent="-457200" eaLnBrk="0" fontAlgn="base" hangingPunct="0">
              <a:spcBef>
                <a:spcPts val="600"/>
              </a:spcBef>
              <a:spcAft>
                <a:spcPct val="0"/>
              </a:spcAft>
              <a:buFont typeface="Arial" pitchFamily="34" charset="0"/>
              <a:buChar char="•"/>
            </a:pPr>
            <a:r>
              <a:rPr lang="en-US" sz="1600" b="1" dirty="0" smtClean="0">
                <a:solidFill>
                  <a:srgbClr val="003366"/>
                </a:solidFill>
                <a:latin typeface="Arial" charset="0"/>
                <a:ea typeface="ＭＳ Ｐゴシック" charset="-128"/>
                <a:cs typeface="ＭＳ Ｐゴシック" charset="-128"/>
              </a:rPr>
              <a:t>Instructions – </a:t>
            </a:r>
            <a:r>
              <a:rPr lang="en-US" sz="1600" dirty="0" smtClean="0">
                <a:solidFill>
                  <a:srgbClr val="003366"/>
                </a:solidFill>
                <a:latin typeface="Arial" charset="0"/>
                <a:ea typeface="ＭＳ Ｐゴシック" charset="-128"/>
                <a:cs typeface="ＭＳ Ｐゴシック" charset="-128"/>
              </a:rPr>
              <a:t>Only the Instructions section displays in the ACI when the CareGuide section is opened</a:t>
            </a:r>
            <a:endParaRPr lang="en-US" sz="1600" b="1" dirty="0" smtClean="0">
              <a:solidFill>
                <a:srgbClr val="003366"/>
              </a:solidFill>
              <a:latin typeface="Arial" charset="0"/>
              <a:ea typeface="ＭＳ Ｐゴシック" charset="-128"/>
              <a:cs typeface="ＭＳ Ｐゴシック" charset="-128"/>
            </a:endParaRPr>
          </a:p>
          <a:p>
            <a:pPr marL="914400" indent="-457200" eaLnBrk="0" fontAlgn="base" hangingPunct="0">
              <a:spcBef>
                <a:spcPts val="600"/>
              </a:spcBef>
              <a:spcAft>
                <a:spcPct val="0"/>
              </a:spcAft>
              <a:buFont typeface="Arial" pitchFamily="34" charset="0"/>
              <a:buChar char="•"/>
            </a:pPr>
            <a:r>
              <a:rPr lang="en-US" sz="1600" b="1" dirty="0" smtClean="0">
                <a:solidFill>
                  <a:srgbClr val="003366"/>
                </a:solidFill>
                <a:latin typeface="Arial" charset="0"/>
                <a:ea typeface="ＭＳ Ｐゴシック" charset="-128"/>
                <a:cs typeface="ＭＳ Ｐゴシック" charset="-128"/>
              </a:rPr>
              <a:t>Medications – </a:t>
            </a:r>
            <a:r>
              <a:rPr lang="en-US" sz="1600" dirty="0" smtClean="0">
                <a:solidFill>
                  <a:srgbClr val="003366"/>
                </a:solidFill>
                <a:latin typeface="Arial" charset="0"/>
                <a:ea typeface="ＭＳ Ｐゴシック" charset="-128"/>
                <a:cs typeface="ＭＳ Ｐゴシック" charset="-128"/>
              </a:rPr>
              <a:t>Only the Medications sections displays in the ACI when the CareGuide section is opened</a:t>
            </a:r>
            <a:endParaRPr lang="en-US" sz="1600" b="1" dirty="0" smtClean="0">
              <a:solidFill>
                <a:srgbClr val="003366"/>
              </a:solidFill>
              <a:latin typeface="Arial" charset="0"/>
              <a:ea typeface="ＭＳ Ｐゴシック" charset="-128"/>
              <a:cs typeface="ＭＳ Ｐゴシック" charset="-128"/>
            </a:endParaRPr>
          </a:p>
          <a:p>
            <a:pPr marL="914400" indent="-457200" eaLnBrk="0" fontAlgn="base" hangingPunct="0">
              <a:spcBef>
                <a:spcPts val="600"/>
              </a:spcBef>
              <a:spcAft>
                <a:spcPct val="0"/>
              </a:spcAft>
              <a:buFont typeface="Arial" pitchFamily="34" charset="0"/>
              <a:buChar char="•"/>
            </a:pPr>
            <a:r>
              <a:rPr lang="en-US" sz="1600" b="1" dirty="0" smtClean="0">
                <a:solidFill>
                  <a:srgbClr val="003366"/>
                </a:solidFill>
                <a:latin typeface="Arial" charset="0"/>
                <a:ea typeface="ＭＳ Ｐゴシック" charset="-128"/>
                <a:cs typeface="ＭＳ Ｐゴシック" charset="-128"/>
              </a:rPr>
              <a:t>Orders – </a:t>
            </a:r>
            <a:r>
              <a:rPr lang="en-US" sz="1600" dirty="0" smtClean="0">
                <a:solidFill>
                  <a:srgbClr val="003366"/>
                </a:solidFill>
                <a:latin typeface="Arial" charset="0"/>
                <a:ea typeface="ＭＳ Ｐゴシック" charset="-128"/>
                <a:cs typeface="ＭＳ Ｐゴシック" charset="-128"/>
              </a:rPr>
              <a:t>Only the Orders sections displays in the ACI when the CareGuide section is opened</a:t>
            </a:r>
            <a:endParaRPr lang="en-US" sz="1600" b="1" dirty="0" smtClean="0">
              <a:solidFill>
                <a:srgbClr val="003366"/>
              </a:solidFill>
              <a:latin typeface="Arial" charset="0"/>
              <a:ea typeface="ＭＳ Ｐゴシック" charset="-128"/>
              <a:cs typeface="ＭＳ Ｐゴシック" charset="-128"/>
            </a:endParaRPr>
          </a:p>
          <a:p>
            <a:pPr marL="914400" marR="0" indent="-563563" algn="l" defTabSz="914400" rtl="0" eaLnBrk="0" fontAlgn="base" latinLnBrk="0" hangingPunct="0">
              <a:lnSpc>
                <a:spcPct val="100000"/>
              </a:lnSpc>
              <a:spcBef>
                <a:spcPct val="0"/>
              </a:spcBef>
              <a:spcAft>
                <a:spcPct val="0"/>
              </a:spcAft>
              <a:buClrTx/>
              <a:buSzTx/>
              <a:tabLst/>
            </a:pPr>
            <a:endParaRPr lang="en-US" sz="1600" dirty="0" smtClean="0">
              <a:solidFill>
                <a:srgbClr val="003366"/>
              </a:solidFill>
              <a:latin typeface="Arial" charset="0"/>
              <a:ea typeface="ＭＳ Ｐゴシック" charset="-128"/>
              <a:cs typeface="ＭＳ Ｐゴシック" charset="-128"/>
            </a:endParaRPr>
          </a:p>
          <a:p>
            <a:pPr marL="914400" marR="0" indent="-563563" algn="l" defTabSz="914400" rtl="0" eaLnBrk="0" fontAlgn="base" latinLnBrk="0" hangingPunct="0">
              <a:lnSpc>
                <a:spcPct val="100000"/>
              </a:lnSpc>
              <a:spcBef>
                <a:spcPct val="0"/>
              </a:spcBef>
              <a:spcAft>
                <a:spcPct val="0"/>
              </a:spcAft>
              <a:buClrTx/>
              <a:buSzTx/>
              <a:tabLst/>
            </a:pPr>
            <a:endParaRPr lang="en-US" sz="1600" dirty="0" smtClean="0">
              <a:solidFill>
                <a:srgbClr val="003366"/>
              </a:solidFill>
              <a:latin typeface="Arial" charset="0"/>
              <a:ea typeface="ＭＳ Ｐゴシック" charset="-128"/>
              <a:cs typeface="ＭＳ Ｐゴシック" charset="-128"/>
            </a:endParaRPr>
          </a:p>
          <a:p>
            <a:pPr marL="914400" marR="0" indent="-563563" algn="l" defTabSz="914400" rtl="0" eaLnBrk="0" fontAlgn="base" latinLnBrk="0" hangingPunct="0">
              <a:lnSpc>
                <a:spcPct val="100000"/>
              </a:lnSpc>
              <a:spcBef>
                <a:spcPct val="0"/>
              </a:spcBef>
              <a:spcAft>
                <a:spcPct val="0"/>
              </a:spcAft>
              <a:buClrTx/>
              <a:buSzTx/>
              <a:tabLst/>
            </a:pPr>
            <a:endParaRPr lang="en-US" sz="1600" dirty="0" smtClean="0">
              <a:latin typeface="Arial" charset="0"/>
              <a:ea typeface="ＭＳ Ｐゴシック" charset="-128"/>
              <a:cs typeface="ＭＳ Ｐゴシック" charset="-128"/>
            </a:endParaRPr>
          </a:p>
          <a:p>
            <a:pPr marL="342900" marR="0" indent="-342900" algn="l" defTabSz="914400" rtl="0" eaLnBrk="0" fontAlgn="base" latinLnBrk="0" hangingPunct="0">
              <a:lnSpc>
                <a:spcPct val="100000"/>
              </a:lnSpc>
              <a:spcBef>
                <a:spcPct val="0"/>
              </a:spcBef>
              <a:spcAft>
                <a:spcPct val="0"/>
              </a:spcAft>
              <a:buClrTx/>
              <a:buSzTx/>
              <a:tabLst/>
            </a:pPr>
            <a:r>
              <a:rPr lang="en-US" sz="1600" dirty="0" smtClean="0">
                <a:latin typeface="Arial" charset="0"/>
                <a:ea typeface="ＭＳ Ｐゴシック" charset="-128"/>
                <a:cs typeface="ＭＳ Ｐゴシック" charset="-128"/>
              </a:rPr>
              <a:t>		</a:t>
            </a:r>
          </a:p>
          <a:p>
            <a:pPr marL="342900" marR="0" indent="-342900" algn="l" defTabSz="914400" rtl="0" eaLnBrk="0" fontAlgn="base" latinLnBrk="0" hangingPunct="0">
              <a:lnSpc>
                <a:spcPct val="100000"/>
              </a:lnSpc>
              <a:spcBef>
                <a:spcPct val="0"/>
              </a:spcBef>
              <a:spcAft>
                <a:spcPct val="0"/>
              </a:spcAft>
              <a:buClrTx/>
              <a:buSzTx/>
              <a:tabLst/>
            </a:pPr>
            <a:r>
              <a:rPr lang="en-US" sz="1600" dirty="0" smtClean="0">
                <a:latin typeface="Arial" charset="0"/>
                <a:ea typeface="ＭＳ Ｐゴシック" charset="-128"/>
                <a:cs typeface="ＭＳ Ｐゴシック" charset="-128"/>
              </a:rPr>
              <a:t>		 </a:t>
            </a:r>
          </a:p>
          <a:p>
            <a:pPr marL="800100" lvl="1" indent="-342900" eaLnBrk="0" fontAlgn="base" hangingPunct="0">
              <a:spcBef>
                <a:spcPct val="0"/>
              </a:spcBef>
              <a:spcAft>
                <a:spcPct val="0"/>
              </a:spcAft>
            </a:pPr>
            <a:endParaRPr kumimoji="0" lang="en-US" sz="16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3" name="TextBox 2"/>
          <p:cNvSpPr txBox="1"/>
          <p:nvPr/>
        </p:nvSpPr>
        <p:spPr>
          <a:xfrm>
            <a:off x="304800" y="1905000"/>
            <a:ext cx="8534400" cy="1077218"/>
          </a:xfrm>
          <a:prstGeom prst="rect">
            <a:avLst/>
          </a:prstGeom>
          <a:noFill/>
        </p:spPr>
        <p:txBody>
          <a:bodyPr wrap="square" rtlCol="0">
            <a:spAutoFit/>
          </a:bodyPr>
          <a:lstStyle/>
          <a:p>
            <a:endParaRPr lang="en-US" sz="1600" dirty="0" smtClean="0">
              <a:solidFill>
                <a:schemeClr val="bg1"/>
              </a:solidFill>
            </a:endParaRPr>
          </a:p>
          <a:p>
            <a:endParaRPr lang="en-US" sz="1600" dirty="0">
              <a:solidFill>
                <a:schemeClr val="bg1"/>
              </a:solidFill>
            </a:endParaRPr>
          </a:p>
          <a:p>
            <a:pPr lvl="2">
              <a:buFont typeface="Arial" pitchFamily="34" charset="0"/>
              <a:buChar char="•"/>
            </a:pPr>
            <a:endParaRPr lang="en-US" sz="1600" dirty="0" smtClean="0">
              <a:solidFill>
                <a:schemeClr val="bg1"/>
              </a:solidFill>
            </a:endParaRPr>
          </a:p>
          <a:p>
            <a:pPr lvl="2">
              <a:buFont typeface="Arial" pitchFamily="34" charset="0"/>
              <a:buChar char="•"/>
            </a:pPr>
            <a:endParaRPr lang="en-US" sz="1600" dirty="0" smtClean="0">
              <a:solidFill>
                <a:schemeClr val="bg1"/>
              </a:solidFill>
            </a:endParaRPr>
          </a:p>
        </p:txBody>
      </p:sp>
      <p:sp>
        <p:nvSpPr>
          <p:cNvPr id="6" name="TextBox 5"/>
          <p:cNvSpPr txBox="1"/>
          <p:nvPr/>
        </p:nvSpPr>
        <p:spPr>
          <a:xfrm>
            <a:off x="304800" y="15240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CareGuide Preferences</a:t>
            </a:r>
            <a:endParaRPr lang="en-US" sz="3200" dirty="0">
              <a:solidFill>
                <a:srgbClr val="003366"/>
              </a:solidFill>
            </a:endParaRPr>
          </a:p>
        </p:txBody>
      </p:sp>
      <p:pic>
        <p:nvPicPr>
          <p:cNvPr id="9218" name="Picture 2" descr="Arrow Clip Art"/>
          <p:cNvPicPr>
            <a:picLocks noChangeAspect="1" noChangeArrowheads="1"/>
          </p:cNvPicPr>
          <p:nvPr/>
        </p:nvPicPr>
        <p:blipFill>
          <a:blip r:embed="rId2" cstate="print"/>
          <a:srcRect/>
          <a:stretch>
            <a:fillRect/>
          </a:stretch>
        </p:blipFill>
        <p:spPr bwMode="auto">
          <a:xfrm>
            <a:off x="2147483647" y="-1414463"/>
            <a:ext cx="2857500" cy="2857501"/>
          </a:xfrm>
          <a:prstGeom prst="rect">
            <a:avLst/>
          </a:prstGeom>
          <a:noFill/>
        </p:spPr>
      </p:pic>
      <p:pic>
        <p:nvPicPr>
          <p:cNvPr id="9220" name="Picture 4" descr="Arrow Clip Art"/>
          <p:cNvPicPr>
            <a:picLocks noChangeAspect="1" noChangeArrowheads="1"/>
          </p:cNvPicPr>
          <p:nvPr/>
        </p:nvPicPr>
        <p:blipFill>
          <a:blip r:embed="rId2" cstate="print"/>
          <a:srcRect/>
          <a:stretch>
            <a:fillRect/>
          </a:stretch>
        </p:blipFill>
        <p:spPr bwMode="auto">
          <a:xfrm>
            <a:off x="2147483647" y="-1414463"/>
            <a:ext cx="2857500" cy="2857501"/>
          </a:xfrm>
          <a:prstGeom prst="rect">
            <a:avLst/>
          </a:prstGeom>
          <a:noFill/>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295400"/>
            <a:ext cx="8534400" cy="53340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3366"/>
              </a:solidFill>
              <a:effectLst/>
              <a:latin typeface="Arial" charset="0"/>
              <a:ea typeface="ＭＳ Ｐゴシック" charset="-128"/>
              <a:cs typeface="ＭＳ Ｐゴシック" charset="-128"/>
            </a:endParaRPr>
          </a:p>
          <a:p>
            <a:pPr marL="579438" indent="-563563" eaLnBrk="0" fontAlgn="base" hangingPunct="0">
              <a:spcBef>
                <a:spcPct val="0"/>
              </a:spcBef>
              <a:spcAft>
                <a:spcPct val="0"/>
              </a:spcAft>
            </a:pPr>
            <a:endParaRPr lang="en-US" sz="1600" u="sng" dirty="0" smtClean="0">
              <a:solidFill>
                <a:srgbClr val="003366"/>
              </a:solidFill>
              <a:latin typeface="Arial" charset="0"/>
              <a:ea typeface="ＭＳ Ｐゴシック" charset="-128"/>
              <a:cs typeface="ＭＳ Ｐゴシック" charset="-128"/>
            </a:endParaRPr>
          </a:p>
          <a:p>
            <a:pPr marL="579438" indent="-563563" eaLnBrk="0" fontAlgn="base" hangingPunct="0">
              <a:spcBef>
                <a:spcPct val="0"/>
              </a:spcBef>
              <a:spcAft>
                <a:spcPct val="0"/>
              </a:spcAft>
            </a:pPr>
            <a:r>
              <a:rPr lang="en-US" sz="1600" u="sng" dirty="0" smtClean="0">
                <a:solidFill>
                  <a:srgbClr val="003366"/>
                </a:solidFill>
              </a:rPr>
              <a:t>Allow Advanced Personal Editing of CareGuide Templates</a:t>
            </a:r>
          </a:p>
          <a:p>
            <a:pPr marL="579438" indent="-563563" eaLnBrk="0" fontAlgn="base" hangingPunct="0">
              <a:spcBef>
                <a:spcPct val="0"/>
              </a:spcBef>
              <a:spcAft>
                <a:spcPct val="0"/>
              </a:spcAft>
            </a:pPr>
            <a:endParaRPr lang="en-US" sz="1600" b="1" dirty="0" smtClean="0">
              <a:solidFill>
                <a:srgbClr val="003366"/>
              </a:solidFill>
              <a:latin typeface="Arial" charset="0"/>
              <a:ea typeface="ＭＳ Ｐゴシック" charset="-128"/>
              <a:cs typeface="ＭＳ Ｐゴシック" charset="-128"/>
            </a:endParaRPr>
          </a:p>
          <a:p>
            <a:pPr marL="914400" indent="-457200">
              <a:buFont typeface="Wingdings" pitchFamily="2" charset="2"/>
              <a:buChar char="Ø"/>
            </a:pPr>
            <a:r>
              <a:rPr lang="en-US" sz="1600" dirty="0" smtClean="0">
                <a:solidFill>
                  <a:srgbClr val="003366"/>
                </a:solidFill>
              </a:rPr>
              <a:t>N (Do Not Allow): If set to N providers have the following CareGuide editing abilities:</a:t>
            </a:r>
          </a:p>
          <a:p>
            <a:pPr marL="1371600" indent="-457200">
              <a:buFont typeface="Arial" pitchFamily="34" charset="0"/>
              <a:buChar char="•"/>
            </a:pPr>
            <a:r>
              <a:rPr lang="en-US" sz="1600" dirty="0" smtClean="0">
                <a:solidFill>
                  <a:srgbClr val="003366"/>
                </a:solidFill>
              </a:rPr>
              <a:t>Save selections as defaults (i.e. labs a provider prefers, medications, problems, etc.) </a:t>
            </a:r>
          </a:p>
          <a:p>
            <a:pPr marL="1371600" indent="-457200">
              <a:buFont typeface="Arial" pitchFamily="34" charset="0"/>
              <a:buChar char="•"/>
            </a:pPr>
            <a:r>
              <a:rPr lang="en-US" sz="1600" dirty="0" smtClean="0">
                <a:solidFill>
                  <a:srgbClr val="003366"/>
                </a:solidFill>
              </a:rPr>
              <a:t>Edit the SIGs for the medications and variables (i.e. provider prefers for patient to check temp twice daily instead of once).  Providers would be able to save this default</a:t>
            </a:r>
          </a:p>
          <a:p>
            <a:pPr marL="1371600" indent="-457200">
              <a:buFont typeface="Arial" pitchFamily="34" charset="0"/>
              <a:buChar char="•"/>
            </a:pPr>
            <a:r>
              <a:rPr lang="en-US" sz="1600" dirty="0" smtClean="0">
                <a:solidFill>
                  <a:srgbClr val="003366"/>
                </a:solidFill>
              </a:rPr>
              <a:t>Add customized guidelines and save to a personal template.</a:t>
            </a:r>
          </a:p>
          <a:p>
            <a:pPr marL="1371600" indent="-457200">
              <a:buFont typeface="Arial" pitchFamily="34" charset="0"/>
              <a:buChar char="•"/>
            </a:pPr>
            <a:r>
              <a:rPr lang="en-US" sz="1600" dirty="0" smtClean="0">
                <a:solidFill>
                  <a:srgbClr val="003366"/>
                </a:solidFill>
              </a:rPr>
              <a:t>Set a default opening section and save to a personal template.</a:t>
            </a:r>
          </a:p>
          <a:p>
            <a:pPr marL="1371600" indent="-457200">
              <a:buFont typeface="Arial" pitchFamily="34" charset="0"/>
              <a:buChar char="•"/>
            </a:pPr>
            <a:r>
              <a:rPr lang="en-US" sz="1600" dirty="0" smtClean="0">
                <a:solidFill>
                  <a:srgbClr val="003366"/>
                </a:solidFill>
              </a:rPr>
              <a:t>Add ad hoc items for the current patient (from the ACI only).  These ad hoc are not saved to a personal template. </a:t>
            </a:r>
          </a:p>
          <a:p>
            <a:pPr marL="914400" indent="-457200">
              <a:buFont typeface="Wingdings" pitchFamily="2" charset="2"/>
              <a:buChar char="Ø"/>
            </a:pPr>
            <a:r>
              <a:rPr lang="en-US" sz="1600" dirty="0" smtClean="0">
                <a:solidFill>
                  <a:srgbClr val="003366"/>
                </a:solidFill>
              </a:rPr>
              <a:t>Y (Allow): If set to Y the providers will have the following in ADDITION to the N abilities:</a:t>
            </a:r>
          </a:p>
          <a:p>
            <a:pPr marL="1371600" lvl="1" indent="-457200">
              <a:buFont typeface="Arial" pitchFamily="34" charset="0"/>
              <a:buChar char="•"/>
            </a:pPr>
            <a:r>
              <a:rPr lang="en-US" sz="1600" dirty="0" smtClean="0">
                <a:solidFill>
                  <a:srgbClr val="003366"/>
                </a:solidFill>
              </a:rPr>
              <a:t>Add new orderable items and save them to the template</a:t>
            </a:r>
          </a:p>
          <a:p>
            <a:pPr marL="1371600" lvl="1" indent="-457200">
              <a:buFont typeface="Arial" pitchFamily="34" charset="0"/>
              <a:buChar char="•"/>
            </a:pPr>
            <a:r>
              <a:rPr lang="en-US" sz="1600" dirty="0" smtClean="0">
                <a:solidFill>
                  <a:srgbClr val="003366"/>
                </a:solidFill>
              </a:rPr>
              <a:t>Delete items or headers</a:t>
            </a:r>
          </a:p>
          <a:p>
            <a:pPr marL="1371600" lvl="1" indent="-457200">
              <a:buFont typeface="Arial" pitchFamily="34" charset="0"/>
              <a:buChar char="•"/>
            </a:pPr>
            <a:r>
              <a:rPr lang="en-US" sz="1600" dirty="0" smtClean="0">
                <a:solidFill>
                  <a:srgbClr val="003366"/>
                </a:solidFill>
              </a:rPr>
              <a:t>Edit headers</a:t>
            </a:r>
          </a:p>
          <a:p>
            <a:pPr marL="1371600" lvl="1" indent="-457200">
              <a:buFont typeface="Arial" pitchFamily="34" charset="0"/>
              <a:buChar char="•"/>
            </a:pPr>
            <a:r>
              <a:rPr lang="en-US" sz="1600" dirty="0" smtClean="0">
                <a:solidFill>
                  <a:srgbClr val="003366"/>
                </a:solidFill>
              </a:rPr>
              <a:t>Rearrange items or headers </a:t>
            </a:r>
          </a:p>
          <a:p>
            <a:pPr marL="914400" marR="0" indent="-563563" algn="l" defTabSz="914400" rtl="0" eaLnBrk="0" fontAlgn="base" latinLnBrk="0" hangingPunct="0">
              <a:lnSpc>
                <a:spcPct val="100000"/>
              </a:lnSpc>
              <a:spcBef>
                <a:spcPct val="0"/>
              </a:spcBef>
              <a:spcAft>
                <a:spcPct val="0"/>
              </a:spcAft>
              <a:buClrTx/>
              <a:buSzTx/>
              <a:tabLst/>
            </a:pPr>
            <a:endParaRPr lang="en-US" sz="1600" dirty="0" smtClean="0">
              <a:solidFill>
                <a:srgbClr val="003366"/>
              </a:solidFill>
              <a:latin typeface="Arial" charset="0"/>
              <a:ea typeface="ＭＳ Ｐゴシック" charset="-128"/>
              <a:cs typeface="ＭＳ Ｐゴシック" charset="-128"/>
            </a:endParaRPr>
          </a:p>
          <a:p>
            <a:pPr marL="914400" marR="0" indent="-563563" algn="l" defTabSz="914400" rtl="0" eaLnBrk="0" fontAlgn="base" latinLnBrk="0" hangingPunct="0">
              <a:lnSpc>
                <a:spcPct val="100000"/>
              </a:lnSpc>
              <a:spcBef>
                <a:spcPct val="0"/>
              </a:spcBef>
              <a:spcAft>
                <a:spcPct val="0"/>
              </a:spcAft>
              <a:buClrTx/>
              <a:buSzTx/>
              <a:tabLst/>
            </a:pPr>
            <a:endParaRPr lang="en-US" sz="1600" dirty="0" smtClean="0">
              <a:solidFill>
                <a:srgbClr val="003366"/>
              </a:solidFill>
              <a:latin typeface="Arial" charset="0"/>
              <a:ea typeface="ＭＳ Ｐゴシック" charset="-128"/>
              <a:cs typeface="ＭＳ Ｐゴシック" charset="-128"/>
            </a:endParaRPr>
          </a:p>
          <a:p>
            <a:pPr marL="914400" marR="0" indent="-563563" algn="l" defTabSz="914400" rtl="0" eaLnBrk="0" fontAlgn="base" latinLnBrk="0" hangingPunct="0">
              <a:lnSpc>
                <a:spcPct val="100000"/>
              </a:lnSpc>
              <a:spcBef>
                <a:spcPct val="0"/>
              </a:spcBef>
              <a:spcAft>
                <a:spcPct val="0"/>
              </a:spcAft>
              <a:buClrTx/>
              <a:buSzTx/>
              <a:tabLst/>
            </a:pPr>
            <a:endParaRPr lang="en-US" sz="1600" dirty="0" smtClean="0">
              <a:latin typeface="Arial" charset="0"/>
              <a:ea typeface="ＭＳ Ｐゴシック" charset="-128"/>
              <a:cs typeface="ＭＳ Ｐゴシック" charset="-128"/>
            </a:endParaRPr>
          </a:p>
          <a:p>
            <a:pPr marL="342900" marR="0" indent="-342900" algn="l" defTabSz="914400" rtl="0" eaLnBrk="0" fontAlgn="base" latinLnBrk="0" hangingPunct="0">
              <a:lnSpc>
                <a:spcPct val="100000"/>
              </a:lnSpc>
              <a:spcBef>
                <a:spcPct val="0"/>
              </a:spcBef>
              <a:spcAft>
                <a:spcPct val="0"/>
              </a:spcAft>
              <a:buClrTx/>
              <a:buSzTx/>
              <a:tabLst/>
            </a:pPr>
            <a:r>
              <a:rPr lang="en-US" sz="1600" dirty="0" smtClean="0">
                <a:latin typeface="Arial" charset="0"/>
                <a:ea typeface="ＭＳ Ｐゴシック" charset="-128"/>
                <a:cs typeface="ＭＳ Ｐゴシック" charset="-128"/>
              </a:rPr>
              <a:t>		</a:t>
            </a:r>
          </a:p>
          <a:p>
            <a:pPr marL="342900" marR="0" indent="-342900" algn="l" defTabSz="914400" rtl="0" eaLnBrk="0" fontAlgn="base" latinLnBrk="0" hangingPunct="0">
              <a:lnSpc>
                <a:spcPct val="100000"/>
              </a:lnSpc>
              <a:spcBef>
                <a:spcPct val="0"/>
              </a:spcBef>
              <a:spcAft>
                <a:spcPct val="0"/>
              </a:spcAft>
              <a:buClrTx/>
              <a:buSzTx/>
              <a:tabLst/>
            </a:pPr>
            <a:r>
              <a:rPr lang="en-US" sz="1600" dirty="0" smtClean="0">
                <a:latin typeface="Arial" charset="0"/>
                <a:ea typeface="ＭＳ Ｐゴシック" charset="-128"/>
                <a:cs typeface="ＭＳ Ｐゴシック" charset="-128"/>
              </a:rPr>
              <a:t>		 </a:t>
            </a:r>
          </a:p>
          <a:p>
            <a:pPr marL="800100" lvl="1" indent="-342900" eaLnBrk="0" fontAlgn="base" hangingPunct="0">
              <a:spcBef>
                <a:spcPct val="0"/>
              </a:spcBef>
              <a:spcAft>
                <a:spcPct val="0"/>
              </a:spcAft>
            </a:pPr>
            <a:endParaRPr kumimoji="0" lang="en-US" sz="16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3" name="TextBox 2"/>
          <p:cNvSpPr txBox="1"/>
          <p:nvPr/>
        </p:nvSpPr>
        <p:spPr>
          <a:xfrm>
            <a:off x="304800" y="1905000"/>
            <a:ext cx="8534400" cy="1077218"/>
          </a:xfrm>
          <a:prstGeom prst="rect">
            <a:avLst/>
          </a:prstGeom>
          <a:noFill/>
        </p:spPr>
        <p:txBody>
          <a:bodyPr wrap="square" rtlCol="0">
            <a:spAutoFit/>
          </a:bodyPr>
          <a:lstStyle/>
          <a:p>
            <a:endParaRPr lang="en-US" sz="1600" dirty="0" smtClean="0">
              <a:solidFill>
                <a:schemeClr val="bg1"/>
              </a:solidFill>
            </a:endParaRPr>
          </a:p>
          <a:p>
            <a:endParaRPr lang="en-US" sz="1600" dirty="0">
              <a:solidFill>
                <a:schemeClr val="bg1"/>
              </a:solidFill>
            </a:endParaRPr>
          </a:p>
          <a:p>
            <a:pPr lvl="2">
              <a:buFont typeface="Arial" pitchFamily="34" charset="0"/>
              <a:buChar char="•"/>
            </a:pPr>
            <a:endParaRPr lang="en-US" sz="1600" dirty="0" smtClean="0">
              <a:solidFill>
                <a:schemeClr val="bg1"/>
              </a:solidFill>
            </a:endParaRPr>
          </a:p>
          <a:p>
            <a:pPr lvl="2">
              <a:buFont typeface="Arial" pitchFamily="34" charset="0"/>
              <a:buChar char="•"/>
            </a:pPr>
            <a:endParaRPr lang="en-US" sz="1600" dirty="0" smtClean="0">
              <a:solidFill>
                <a:schemeClr val="bg1"/>
              </a:solidFill>
            </a:endParaRPr>
          </a:p>
        </p:txBody>
      </p:sp>
      <p:sp>
        <p:nvSpPr>
          <p:cNvPr id="6" name="TextBox 5"/>
          <p:cNvSpPr txBox="1"/>
          <p:nvPr/>
        </p:nvSpPr>
        <p:spPr>
          <a:xfrm>
            <a:off x="304800" y="12954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CareGuide Preferences</a:t>
            </a:r>
            <a:endParaRPr lang="en-US" sz="3200" dirty="0">
              <a:solidFill>
                <a:srgbClr val="003366"/>
              </a:solidFill>
            </a:endParaRPr>
          </a:p>
        </p:txBody>
      </p:sp>
      <p:pic>
        <p:nvPicPr>
          <p:cNvPr id="9218" name="Picture 2" descr="Arrow Clip Art"/>
          <p:cNvPicPr>
            <a:picLocks noChangeAspect="1" noChangeArrowheads="1"/>
          </p:cNvPicPr>
          <p:nvPr/>
        </p:nvPicPr>
        <p:blipFill>
          <a:blip r:embed="rId2" cstate="print"/>
          <a:srcRect/>
          <a:stretch>
            <a:fillRect/>
          </a:stretch>
        </p:blipFill>
        <p:spPr bwMode="auto">
          <a:xfrm>
            <a:off x="2147483647" y="-1414463"/>
            <a:ext cx="2857500" cy="2857501"/>
          </a:xfrm>
          <a:prstGeom prst="rect">
            <a:avLst/>
          </a:prstGeom>
          <a:noFill/>
        </p:spPr>
      </p:pic>
      <p:pic>
        <p:nvPicPr>
          <p:cNvPr id="9220" name="Picture 4" descr="Arrow Clip Art"/>
          <p:cNvPicPr>
            <a:picLocks noChangeAspect="1" noChangeArrowheads="1"/>
          </p:cNvPicPr>
          <p:nvPr/>
        </p:nvPicPr>
        <p:blipFill>
          <a:blip r:embed="rId2" cstate="print"/>
          <a:srcRect/>
          <a:stretch>
            <a:fillRect/>
          </a:stretch>
        </p:blipFill>
        <p:spPr bwMode="auto">
          <a:xfrm>
            <a:off x="2147483647" y="-1414463"/>
            <a:ext cx="2857500" cy="2857501"/>
          </a:xfrm>
          <a:prstGeom prst="rect">
            <a:avLst/>
          </a:prstGeom>
          <a:noFill/>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a:bodyPr>
          <a:lstStyle/>
          <a:p>
            <a:pPr algn="ctr"/>
            <a:r>
              <a:rPr lang="en-US" dirty="0" smtClean="0"/>
              <a:t>Submit questions during the webcast</a:t>
            </a:r>
            <a:endParaRPr lang="en-US" dirty="0"/>
          </a:p>
        </p:txBody>
      </p:sp>
      <p:sp>
        <p:nvSpPr>
          <p:cNvPr id="3" name="Content Placeholder 2"/>
          <p:cNvSpPr>
            <a:spLocks noGrp="1"/>
          </p:cNvSpPr>
          <p:nvPr>
            <p:ph idx="1"/>
          </p:nvPr>
        </p:nvSpPr>
        <p:spPr>
          <a:xfrm>
            <a:off x="381000" y="1752600"/>
            <a:ext cx="8458200" cy="4419600"/>
          </a:xfrm>
        </p:spPr>
        <p:txBody>
          <a:bodyPr/>
          <a:lstStyle/>
          <a:p>
            <a:pPr algn="ctr">
              <a:buNone/>
            </a:pPr>
            <a:endParaRPr lang="en-US" dirty="0" smtClean="0"/>
          </a:p>
          <a:p>
            <a:pPr lvl="2"/>
            <a:endParaRPr lang="en-US" dirty="0" smtClean="0"/>
          </a:p>
          <a:p>
            <a:pPr lvl="1"/>
            <a:endParaRPr lang="en-US" dirty="0"/>
          </a:p>
        </p:txBody>
      </p:sp>
      <p:sp>
        <p:nvSpPr>
          <p:cNvPr id="7" name="Right Arrow 6"/>
          <p:cNvSpPr/>
          <p:nvPr/>
        </p:nvSpPr>
        <p:spPr bwMode="auto">
          <a:xfrm>
            <a:off x="1600200" y="4800600"/>
            <a:ext cx="1295400" cy="533400"/>
          </a:xfrm>
          <a:prstGeom prst="rightArrow">
            <a:avLst/>
          </a:prstGeom>
          <a:solidFill>
            <a:srgbClr val="137094"/>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Slide Number Placeholder 7"/>
          <p:cNvSpPr>
            <a:spLocks noGrp="1"/>
          </p:cNvSpPr>
          <p:nvPr>
            <p:ph type="sldNum" sz="quarter" idx="11"/>
          </p:nvPr>
        </p:nvSpPr>
        <p:spPr/>
        <p:txBody>
          <a:bodyPr/>
          <a:lstStyle/>
          <a:p>
            <a:pPr>
              <a:defRPr/>
            </a:pPr>
            <a:fld id="{05B9E867-6B06-4BD2-89BE-F91C15451BBC}" type="slidenum">
              <a:rPr lang="en-US" smtClean="0"/>
              <a:pPr>
                <a:defRPr/>
              </a:pPr>
              <a:t>2</a:t>
            </a:fld>
            <a:endParaRPr lang="en-US" sz="1400"/>
          </a:p>
        </p:txBody>
      </p:sp>
      <p:sp>
        <p:nvSpPr>
          <p:cNvPr id="9" name="Date Placeholder 6"/>
          <p:cNvSpPr txBox="1">
            <a:spLocks/>
          </p:cNvSpPr>
          <p:nvPr/>
        </p:nvSpPr>
        <p:spPr>
          <a:xfrm>
            <a:off x="381000" y="6172200"/>
            <a:ext cx="1905000" cy="457200"/>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ＭＳ Ｐゴシック" pitchFamily="34" charset="-128"/>
                <a:cs typeface="+mn-cs"/>
              </a:rPr>
              <a:t>January, 2011</a:t>
            </a:r>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ＭＳ Ｐゴシック" pitchFamily="34" charset="-128"/>
              <a:cs typeface="+mn-cs"/>
            </a:endParaRPr>
          </a:p>
        </p:txBody>
      </p:sp>
      <p:pic>
        <p:nvPicPr>
          <p:cNvPr id="1026" name="Picture 1" descr="image001"/>
          <p:cNvPicPr>
            <a:picLocks noChangeAspect="1" noChangeArrowheads="1"/>
          </p:cNvPicPr>
          <p:nvPr/>
        </p:nvPicPr>
        <p:blipFill>
          <a:blip r:embed="rId3" cstate="print"/>
          <a:srcRect/>
          <a:stretch>
            <a:fillRect/>
          </a:stretch>
        </p:blipFill>
        <p:spPr bwMode="auto">
          <a:xfrm>
            <a:off x="2971800" y="1828800"/>
            <a:ext cx="3276600" cy="3559175"/>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style.rotation</p:attrName>
                                        </p:attrNameLst>
                                      </p:cBhvr>
                                      <p:tavLst>
                                        <p:tav tm="0">
                                          <p:val>
                                            <p:fltVal val="720"/>
                                          </p:val>
                                        </p:tav>
                                        <p:tav tm="100000">
                                          <p:val>
                                            <p:fltVal val="0"/>
                                          </p:val>
                                        </p:tav>
                                      </p:tavLst>
                                    </p:anim>
                                    <p:anim calcmode="lin" valueType="num">
                                      <p:cBhvr>
                                        <p:cTn id="9" dur="3000" fill="hold"/>
                                        <p:tgtEl>
                                          <p:spTgt spid="7"/>
                                        </p:tgtEl>
                                        <p:attrNameLst>
                                          <p:attrName>ppt_h</p:attrName>
                                        </p:attrNameLst>
                                      </p:cBhvr>
                                      <p:tavLst>
                                        <p:tav tm="0">
                                          <p:val>
                                            <p:fltVal val="0"/>
                                          </p:val>
                                        </p:tav>
                                        <p:tav tm="100000">
                                          <p:val>
                                            <p:strVal val="#ppt_h"/>
                                          </p:val>
                                        </p:tav>
                                      </p:tavLst>
                                    </p:anim>
                                    <p:anim calcmode="lin" valueType="num">
                                      <p:cBhvr>
                                        <p:cTn id="10" dur="3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676400"/>
            <a:ext cx="8534400" cy="48006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Arial" charset="0"/>
              <a:ea typeface="ＭＳ Ｐゴシック" charset="-128"/>
              <a:cs typeface="ＭＳ Ｐゴシック" charset="-128"/>
            </a:endParaRPr>
          </a:p>
          <a:p>
            <a:pPr eaLnBrk="0" fontAlgn="base" hangingPunct="0">
              <a:spcBef>
                <a:spcPct val="0"/>
              </a:spcBef>
              <a:spcAft>
                <a:spcPct val="0"/>
              </a:spcAft>
            </a:pPr>
            <a:r>
              <a:rPr lang="en-US" sz="1600" dirty="0" smtClean="0">
                <a:solidFill>
                  <a:srgbClr val="003366"/>
                </a:solidFill>
              </a:rPr>
              <a:t>CareGuide updates are downloaded from the AHSFTP server.  The latest released version is 2011-1.</a:t>
            </a:r>
          </a:p>
          <a:p>
            <a:pPr eaLnBrk="0" fontAlgn="base" hangingPunct="0">
              <a:spcBef>
                <a:spcPct val="0"/>
              </a:spcBef>
              <a:spcAft>
                <a:spcPct val="0"/>
              </a:spcAft>
            </a:pPr>
            <a:endParaRPr lang="en-US" sz="1600" dirty="0" smtClean="0">
              <a:solidFill>
                <a:srgbClr val="003366"/>
              </a:solidFill>
            </a:endParaRPr>
          </a:p>
          <a:p>
            <a:pPr eaLnBrk="0" fontAlgn="base" hangingPunct="0">
              <a:spcBef>
                <a:spcPct val="0"/>
              </a:spcBef>
              <a:spcAft>
                <a:spcPct val="0"/>
              </a:spcAft>
            </a:pPr>
            <a:r>
              <a:rPr lang="en-US" sz="1600" dirty="0" smtClean="0">
                <a:solidFill>
                  <a:srgbClr val="003366"/>
                </a:solidFill>
              </a:rPr>
              <a:t>Directions can be found in the </a:t>
            </a:r>
            <a:r>
              <a:rPr lang="en-US" sz="1600" u="sng" dirty="0" smtClean="0">
                <a:solidFill>
                  <a:srgbClr val="003366"/>
                </a:solidFill>
                <a:ea typeface="ＭＳ Ｐゴシック" charset="-128"/>
                <a:cs typeface="ＭＳ Ｐゴシック" charset="-128"/>
              </a:rPr>
              <a:t>CareGuide Delivery Instructions</a:t>
            </a:r>
            <a:r>
              <a:rPr lang="en-US" sz="1600" dirty="0" smtClean="0">
                <a:solidFill>
                  <a:srgbClr val="003366"/>
                </a:solidFill>
                <a:ea typeface="ＭＳ Ｐゴシック" charset="-128"/>
                <a:cs typeface="ＭＳ Ｐゴシック" charset="-128"/>
              </a:rPr>
              <a:t>:</a:t>
            </a:r>
          </a:p>
          <a:p>
            <a:pPr marL="1371600" lvl="2" indent="-457200" eaLnBrk="0" fontAlgn="base" hangingPunct="0">
              <a:spcBef>
                <a:spcPts val="1200"/>
              </a:spcBef>
              <a:spcAft>
                <a:spcPct val="0"/>
              </a:spcAft>
              <a:buFont typeface="Arial" pitchFamily="34" charset="0"/>
              <a:buChar char="•"/>
            </a:pPr>
            <a:r>
              <a:rPr lang="en-US" sz="1600" dirty="0" smtClean="0">
                <a:solidFill>
                  <a:srgbClr val="003366"/>
                </a:solidFill>
                <a:latin typeface="Arial" charset="0"/>
                <a:ea typeface="ＭＳ Ｐゴシック" charset="-128"/>
                <a:cs typeface="ＭＳ Ｐゴシック" charset="-128"/>
              </a:rPr>
              <a:t>Step-by-step instructions on installing the different CareGuide Content Updates.</a:t>
            </a:r>
          </a:p>
          <a:p>
            <a:pPr marL="1371600" lvl="2" indent="-457200" eaLnBrk="0" fontAlgn="base" hangingPunct="0">
              <a:spcBef>
                <a:spcPts val="1200"/>
              </a:spcBef>
              <a:spcAft>
                <a:spcPct val="0"/>
              </a:spcAft>
              <a:buFont typeface="Arial" pitchFamily="34" charset="0"/>
              <a:buChar char="•"/>
            </a:pPr>
            <a:r>
              <a:rPr lang="en-US" sz="1600" dirty="0" smtClean="0">
                <a:solidFill>
                  <a:srgbClr val="003366"/>
                </a:solidFill>
                <a:latin typeface="Arial" charset="0"/>
                <a:ea typeface="ＭＳ Ｐゴシック" charset="-128"/>
                <a:cs typeface="ＭＳ Ｐゴシック" charset="-128"/>
              </a:rPr>
              <a:t>Can be found under: </a:t>
            </a:r>
            <a:r>
              <a:rPr lang="en-US" sz="1600" dirty="0" err="1" smtClean="0">
                <a:solidFill>
                  <a:srgbClr val="003366"/>
                </a:solidFill>
                <a:latin typeface="Arial" charset="0"/>
                <a:ea typeface="ＭＳ Ｐゴシック" charset="-128"/>
                <a:cs typeface="ＭＳ Ｐゴシック" charset="-128"/>
              </a:rPr>
              <a:t>SupportForce</a:t>
            </a:r>
            <a:r>
              <a:rPr lang="en-US" sz="1600" dirty="0" smtClean="0">
                <a:solidFill>
                  <a:srgbClr val="003366"/>
                </a:solidFill>
                <a:latin typeface="Arial" charset="0"/>
                <a:ea typeface="ＭＳ Ｐゴシック" charset="-128"/>
                <a:cs typeface="ＭＳ Ｐゴシック" charset="-128"/>
              </a:rPr>
              <a:t> </a:t>
            </a:r>
            <a:r>
              <a:rPr lang="en-US" sz="1600" dirty="0" smtClean="0">
                <a:solidFill>
                  <a:srgbClr val="003366"/>
                </a:solidFill>
                <a:latin typeface="Arial" charset="0"/>
                <a:ea typeface="ＭＳ Ｐゴシック" charset="-128"/>
                <a:cs typeface="ＭＳ Ｐゴシック" charset="-128"/>
                <a:sym typeface="Wingdings" pitchFamily="2" charset="2"/>
              </a:rPr>
              <a:t> Product Documentation  Allscripts Enterprise EHR  Clinical Content  CareGuide Releases</a:t>
            </a:r>
          </a:p>
        </p:txBody>
      </p:sp>
      <p:sp>
        <p:nvSpPr>
          <p:cNvPr id="3" name="TextBox 2"/>
          <p:cNvSpPr txBox="1"/>
          <p:nvPr/>
        </p:nvSpPr>
        <p:spPr>
          <a:xfrm>
            <a:off x="304800" y="1905000"/>
            <a:ext cx="8534400" cy="830997"/>
          </a:xfrm>
          <a:prstGeom prst="rect">
            <a:avLst/>
          </a:prstGeom>
          <a:noFill/>
        </p:spPr>
        <p:txBody>
          <a:bodyPr wrap="square" rtlCol="0">
            <a:spAutoFit/>
          </a:bodyPr>
          <a:lstStyle/>
          <a:p>
            <a:endParaRPr lang="en-US" sz="1600" dirty="0" smtClean="0">
              <a:solidFill>
                <a:schemeClr val="bg1"/>
              </a:solidFill>
            </a:endParaRPr>
          </a:p>
          <a:p>
            <a:pPr marL="457200" lvl="2"/>
            <a:endParaRPr lang="en-US" sz="1600" dirty="0" smtClean="0">
              <a:solidFill>
                <a:schemeClr val="bg1"/>
              </a:solidFill>
            </a:endParaRPr>
          </a:p>
          <a:p>
            <a:pPr lvl="2">
              <a:buFont typeface="Arial" pitchFamily="34" charset="0"/>
              <a:buChar char="•"/>
            </a:pPr>
            <a:endParaRPr lang="en-US" sz="1600" dirty="0" smtClean="0">
              <a:solidFill>
                <a:schemeClr val="bg1"/>
              </a:solidFill>
            </a:endParaRPr>
          </a:p>
        </p:txBody>
      </p:sp>
      <p:sp>
        <p:nvSpPr>
          <p:cNvPr id="6" name="TextBox 5"/>
          <p:cNvSpPr txBox="1"/>
          <p:nvPr/>
        </p:nvSpPr>
        <p:spPr>
          <a:xfrm>
            <a:off x="304800" y="1371600"/>
            <a:ext cx="8534400" cy="1077218"/>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How do I receive CareGuide Content Updates?</a:t>
            </a:r>
            <a:endParaRPr lang="en-US" sz="3200" dirty="0">
              <a:solidFill>
                <a:srgbClr val="003366"/>
              </a:solidFill>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524000"/>
            <a:ext cx="8534400" cy="4800600"/>
          </a:xfrm>
          <a:prstGeom prst="rect">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3200" dirty="0" smtClean="0">
              <a:solidFill>
                <a:schemeClr val="bg1"/>
              </a:solidFill>
              <a:latin typeface="Arial" charset="0"/>
              <a:ea typeface="ＭＳ Ｐゴシック" charset="-128"/>
              <a:cs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ea typeface="ＭＳ Ｐゴシック" charset="-128"/>
              <a:cs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ea typeface="ＭＳ Ｐゴシック" charset="-128"/>
              <a:cs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3200" dirty="0" smtClean="0">
              <a:solidFill>
                <a:schemeClr val="bg1"/>
              </a:solidFill>
              <a:latin typeface="Arial" charset="0"/>
              <a:ea typeface="ＭＳ Ｐゴシック" charset="-128"/>
              <a:cs typeface="ＭＳ Ｐゴシック" charset="-128"/>
            </a:endParaRPr>
          </a:p>
        </p:txBody>
      </p:sp>
      <p:pic>
        <p:nvPicPr>
          <p:cNvPr id="50178" name="Picture 2" descr="http://3.bp.blogspot.com/_lFb8WC4-CcU/TOmf2kiNeFI/AAAAAAAAAM4/3SLgh9PQg9s/s1600/lets-go.jpg"/>
          <p:cNvPicPr>
            <a:picLocks noChangeAspect="1" noChangeArrowheads="1"/>
          </p:cNvPicPr>
          <p:nvPr/>
        </p:nvPicPr>
        <p:blipFill>
          <a:blip r:embed="rId2" cstate="print"/>
          <a:srcRect/>
          <a:stretch>
            <a:fillRect/>
          </a:stretch>
        </p:blipFill>
        <p:spPr bwMode="auto">
          <a:xfrm>
            <a:off x="6324600" y="2209800"/>
            <a:ext cx="2571750" cy="2571751"/>
          </a:xfrm>
          <a:prstGeom prst="rect">
            <a:avLst/>
          </a:prstGeom>
          <a:noFill/>
        </p:spPr>
      </p:pic>
      <p:sp>
        <p:nvSpPr>
          <p:cNvPr id="6" name="TextBox 5"/>
          <p:cNvSpPr txBox="1"/>
          <p:nvPr/>
        </p:nvSpPr>
        <p:spPr>
          <a:xfrm>
            <a:off x="304800" y="2514600"/>
            <a:ext cx="5257800" cy="2523768"/>
          </a:xfrm>
          <a:prstGeom prst="rect">
            <a:avLst/>
          </a:prstGeom>
          <a:noFill/>
        </p:spPr>
        <p:txBody>
          <a:bodyPr wrap="square" rtlCol="0">
            <a:spAutoFit/>
          </a:bodyPr>
          <a:lstStyle/>
          <a:p>
            <a:r>
              <a:rPr lang="en-US" sz="2800" dirty="0" smtClean="0">
                <a:solidFill>
                  <a:schemeClr val="bg1"/>
                </a:solidFill>
                <a:latin typeface="Arial" charset="0"/>
                <a:ea typeface="ＭＳ Ｐゴシック" charset="-128"/>
                <a:cs typeface="ＭＳ Ｐゴシック" charset="-128"/>
              </a:rPr>
              <a:t>Now that we know all there is to know about CareGuides, let’s checkout how to update, edit, and use CareGuides in Allscripts.</a:t>
            </a:r>
          </a:p>
          <a:p>
            <a:endParaRPr lang="en-US" dirty="0"/>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981200"/>
            <a:ext cx="8534400" cy="44958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endParaRPr lang="en-US" dirty="0" smtClean="0"/>
          </a:p>
          <a:p>
            <a:pPr lvl="1"/>
            <a:endParaRPr lang="en-US" dirty="0" smtClean="0">
              <a:solidFill>
                <a:schemeClr val="bg1"/>
              </a:solidFill>
            </a:endParaRPr>
          </a:p>
          <a:p>
            <a:pPr lvl="1"/>
            <a:r>
              <a:rPr lang="en-US" u="sng" dirty="0" smtClean="0">
                <a:solidFill>
                  <a:srgbClr val="003366"/>
                </a:solidFill>
              </a:rPr>
              <a:t>Why use </a:t>
            </a:r>
            <a:r>
              <a:rPr lang="en-US" u="sng" dirty="0" err="1" smtClean="0">
                <a:solidFill>
                  <a:srgbClr val="003366"/>
                </a:solidFill>
              </a:rPr>
              <a:t>Careguides</a:t>
            </a:r>
            <a:r>
              <a:rPr lang="en-US" u="sng" dirty="0" smtClean="0">
                <a:solidFill>
                  <a:srgbClr val="003366"/>
                </a:solidFill>
              </a:rPr>
              <a:t>?</a:t>
            </a:r>
          </a:p>
          <a:p>
            <a:pPr marL="1371600" lvl="2" indent="-457200">
              <a:spcBef>
                <a:spcPts val="600"/>
              </a:spcBef>
              <a:buFont typeface="Arial" pitchFamily="34" charset="0"/>
              <a:buChar char="•"/>
            </a:pPr>
            <a:r>
              <a:rPr lang="en-US" dirty="0" smtClean="0">
                <a:solidFill>
                  <a:srgbClr val="003366"/>
                </a:solidFill>
              </a:rPr>
              <a:t>Powerful tool for physicians, especially for new adopters</a:t>
            </a:r>
          </a:p>
          <a:p>
            <a:pPr marL="1371600" lvl="2" indent="-457200">
              <a:spcBef>
                <a:spcPts val="600"/>
              </a:spcBef>
              <a:buFont typeface="Arial" pitchFamily="34" charset="0"/>
              <a:buChar char="•"/>
            </a:pPr>
            <a:r>
              <a:rPr lang="en-US" dirty="0" smtClean="0">
                <a:solidFill>
                  <a:srgbClr val="003366"/>
                </a:solidFill>
              </a:rPr>
              <a:t>Provides a general structure for standardization of care</a:t>
            </a:r>
          </a:p>
          <a:p>
            <a:pPr marL="1371600" lvl="2" indent="-457200">
              <a:spcBef>
                <a:spcPts val="600"/>
              </a:spcBef>
              <a:buFont typeface="Arial" pitchFamily="34" charset="0"/>
              <a:buChar char="•"/>
            </a:pPr>
            <a:r>
              <a:rPr lang="en-US" dirty="0" smtClean="0">
                <a:solidFill>
                  <a:srgbClr val="003366"/>
                </a:solidFill>
              </a:rPr>
              <a:t>Meaningful Use (Patient Education, CPOE, Clinical Decision </a:t>
            </a:r>
            <a:r>
              <a:rPr lang="en-US" smtClean="0">
                <a:solidFill>
                  <a:srgbClr val="003366"/>
                </a:solidFill>
              </a:rPr>
              <a:t>Support Intervention)</a:t>
            </a:r>
            <a:endParaRPr lang="en-US" dirty="0" smtClean="0">
              <a:solidFill>
                <a:srgbClr val="003366"/>
              </a:solidFill>
            </a:endParaRPr>
          </a:p>
          <a:p>
            <a:pPr marL="1371600" lvl="2" indent="-457200">
              <a:spcBef>
                <a:spcPts val="600"/>
              </a:spcBef>
              <a:buFont typeface="Arial" pitchFamily="34" charset="0"/>
              <a:buChar char="•"/>
            </a:pPr>
            <a:r>
              <a:rPr lang="en-US" dirty="0" smtClean="0">
                <a:solidFill>
                  <a:srgbClr val="003366"/>
                </a:solidFill>
              </a:rPr>
              <a:t>Because you can!</a:t>
            </a:r>
          </a:p>
          <a:p>
            <a:pPr marL="1371600" lvl="2" indent="-457200">
              <a:spcBef>
                <a:spcPts val="600"/>
              </a:spcBef>
              <a:buFont typeface="Arial" pitchFamily="34" charset="0"/>
              <a:buChar char="•"/>
            </a:pPr>
            <a:endParaRPr lang="en-US" dirty="0" smtClean="0">
              <a:solidFill>
                <a:srgbClr val="003366"/>
              </a:solidFill>
            </a:endParaRPr>
          </a:p>
          <a:p>
            <a:pPr marL="914400" lvl="1" indent="-457200">
              <a:spcBef>
                <a:spcPts val="600"/>
              </a:spcBef>
            </a:pPr>
            <a:r>
              <a:rPr lang="en-US" u="sng" dirty="0" smtClean="0">
                <a:solidFill>
                  <a:srgbClr val="003366"/>
                </a:solidFill>
              </a:rPr>
              <a:t>Implementation</a:t>
            </a:r>
          </a:p>
          <a:p>
            <a:pPr marL="1371600" lvl="2" indent="-457200">
              <a:spcBef>
                <a:spcPts val="600"/>
              </a:spcBef>
              <a:buFont typeface="Arial" pitchFamily="34" charset="0"/>
              <a:buChar char="•"/>
            </a:pPr>
            <a:r>
              <a:rPr lang="en-US" dirty="0" smtClean="0">
                <a:solidFill>
                  <a:srgbClr val="003366"/>
                </a:solidFill>
              </a:rPr>
              <a:t>Prioritize by starting small</a:t>
            </a:r>
          </a:p>
          <a:p>
            <a:pPr marL="1371600" lvl="2" indent="-457200">
              <a:spcBef>
                <a:spcPts val="600"/>
              </a:spcBef>
              <a:buFont typeface="Arial" pitchFamily="34" charset="0"/>
              <a:buChar char="•"/>
            </a:pPr>
            <a:r>
              <a:rPr lang="en-US" dirty="0" smtClean="0">
                <a:solidFill>
                  <a:srgbClr val="003366"/>
                </a:solidFill>
              </a:rPr>
              <a:t>Minimal edits, if it all</a:t>
            </a:r>
          </a:p>
          <a:p>
            <a:pPr marL="1371600" lvl="2" indent="-457200">
              <a:spcBef>
                <a:spcPts val="600"/>
              </a:spcBef>
              <a:buFont typeface="Arial" pitchFamily="34" charset="0"/>
              <a:buChar char="•"/>
            </a:pPr>
            <a:r>
              <a:rPr lang="en-US" dirty="0" smtClean="0">
                <a:solidFill>
                  <a:srgbClr val="003366"/>
                </a:solidFill>
              </a:rPr>
              <a:t>Promote, promote, promote!</a:t>
            </a:r>
          </a:p>
          <a:p>
            <a:pPr marL="1371600" lvl="2" indent="-457200">
              <a:spcBef>
                <a:spcPts val="600"/>
              </a:spcBef>
            </a:pPr>
            <a:endParaRPr lang="en-US" dirty="0" smtClean="0">
              <a:solidFill>
                <a:srgbClr val="003366"/>
              </a:solidFill>
            </a:endParaRPr>
          </a:p>
          <a:p>
            <a:pPr marL="1371600" lvl="2" indent="-457200">
              <a:spcBef>
                <a:spcPts val="600"/>
              </a:spcBef>
            </a:pPr>
            <a:endParaRPr lang="en-US" dirty="0" smtClean="0">
              <a:solidFill>
                <a:srgbClr val="003366"/>
              </a:solidFill>
            </a:endParaRPr>
          </a:p>
          <a:p>
            <a:pPr marL="1371600" lvl="2" indent="-457200">
              <a:spcBef>
                <a:spcPts val="600"/>
              </a:spcBef>
            </a:pPr>
            <a:endParaRPr lang="en-US" dirty="0" smtClean="0">
              <a:solidFill>
                <a:srgbClr val="003366"/>
              </a:solidFill>
            </a:endParaRPr>
          </a:p>
          <a:p>
            <a:pPr lvl="1"/>
            <a:endParaRPr lang="en-US" dirty="0" smtClean="0">
              <a:solidFill>
                <a:srgbClr val="003366"/>
              </a:solidFill>
            </a:endParaRPr>
          </a:p>
          <a:p>
            <a:pPr lvl="1"/>
            <a:endParaRPr lang="en-US" u="sng" dirty="0" smtClean="0">
              <a:solidFill>
                <a:srgbClr val="003366"/>
              </a:solidFill>
            </a:endParaRPr>
          </a:p>
        </p:txBody>
      </p:sp>
      <p:sp>
        <p:nvSpPr>
          <p:cNvPr id="3" name="TextBox 2"/>
          <p:cNvSpPr txBox="1"/>
          <p:nvPr/>
        </p:nvSpPr>
        <p:spPr>
          <a:xfrm>
            <a:off x="304800" y="1905000"/>
            <a:ext cx="8534400" cy="1077218"/>
          </a:xfrm>
          <a:prstGeom prst="rect">
            <a:avLst/>
          </a:prstGeom>
          <a:noFill/>
        </p:spPr>
        <p:txBody>
          <a:bodyPr wrap="square" rtlCol="0">
            <a:spAutoFit/>
          </a:bodyPr>
          <a:lstStyle/>
          <a:p>
            <a:endParaRPr lang="en-US" sz="1600" dirty="0" smtClean="0">
              <a:solidFill>
                <a:schemeClr val="bg1"/>
              </a:solidFill>
            </a:endParaRPr>
          </a:p>
          <a:p>
            <a:endParaRPr lang="en-US" sz="1600" dirty="0">
              <a:solidFill>
                <a:schemeClr val="bg1"/>
              </a:solidFill>
            </a:endParaRPr>
          </a:p>
          <a:p>
            <a:pPr lvl="2">
              <a:buFont typeface="Arial" pitchFamily="34" charset="0"/>
              <a:buChar char="•"/>
            </a:pPr>
            <a:endParaRPr lang="en-US" sz="1600" dirty="0" smtClean="0">
              <a:solidFill>
                <a:schemeClr val="bg1"/>
              </a:solidFill>
            </a:endParaRPr>
          </a:p>
          <a:p>
            <a:pPr lvl="2">
              <a:buFont typeface="Arial" pitchFamily="34" charset="0"/>
              <a:buChar char="•"/>
            </a:pPr>
            <a:endParaRPr lang="en-US" sz="1600" dirty="0" smtClean="0">
              <a:solidFill>
                <a:schemeClr val="bg1"/>
              </a:solidFill>
            </a:endParaRPr>
          </a:p>
        </p:txBody>
      </p:sp>
      <p:sp>
        <p:nvSpPr>
          <p:cNvPr id="6" name="TextBox 5"/>
          <p:cNvSpPr txBox="1"/>
          <p:nvPr/>
        </p:nvSpPr>
        <p:spPr>
          <a:xfrm>
            <a:off x="304800" y="13716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err="1" smtClean="0">
                <a:solidFill>
                  <a:srgbClr val="003366"/>
                </a:solidFill>
              </a:rPr>
              <a:t>CareGuide</a:t>
            </a:r>
            <a:r>
              <a:rPr lang="en-US" sz="3200" dirty="0" smtClean="0">
                <a:solidFill>
                  <a:srgbClr val="003366"/>
                </a:solidFill>
              </a:rPr>
              <a:t> Considerations</a:t>
            </a:r>
            <a:endParaRPr lang="en-US" sz="3200" dirty="0">
              <a:solidFill>
                <a:srgbClr val="003366"/>
              </a:solidFill>
            </a:endParaRP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676400"/>
            <a:ext cx="8534400" cy="48006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endParaRPr lang="en-US" dirty="0" smtClean="0"/>
          </a:p>
          <a:p>
            <a:pPr lvl="1"/>
            <a:endParaRPr lang="en-US" dirty="0" smtClean="0">
              <a:solidFill>
                <a:schemeClr val="bg1"/>
              </a:solidFill>
            </a:endParaRPr>
          </a:p>
          <a:p>
            <a:pPr lvl="1"/>
            <a:r>
              <a:rPr lang="en-US" u="sng" dirty="0" smtClean="0">
                <a:solidFill>
                  <a:srgbClr val="003366"/>
                </a:solidFill>
              </a:rPr>
              <a:t>Enterprise EHR Product Documentation</a:t>
            </a:r>
          </a:p>
          <a:p>
            <a:pPr marL="1371600" lvl="2" indent="-457200">
              <a:spcBef>
                <a:spcPts val="600"/>
              </a:spcBef>
              <a:buFont typeface="Arial" pitchFamily="34" charset="0"/>
              <a:buChar char="•"/>
            </a:pPr>
            <a:r>
              <a:rPr lang="en-US" dirty="0" smtClean="0">
                <a:solidFill>
                  <a:srgbClr val="003366"/>
                </a:solidFill>
              </a:rPr>
              <a:t>CareGuides_UG_v11.2_EnterpriseEHR[1].</a:t>
            </a:r>
            <a:r>
              <a:rPr lang="en-US" dirty="0" err="1" smtClean="0">
                <a:solidFill>
                  <a:srgbClr val="003366"/>
                </a:solidFill>
              </a:rPr>
              <a:t>pdf</a:t>
            </a:r>
            <a:endParaRPr lang="en-US" dirty="0" smtClean="0">
              <a:solidFill>
                <a:srgbClr val="003366"/>
              </a:solidFill>
            </a:endParaRPr>
          </a:p>
          <a:p>
            <a:pPr marL="1371600" lvl="2" indent="-457200">
              <a:spcBef>
                <a:spcPts val="600"/>
              </a:spcBef>
              <a:buFont typeface="Arial" pitchFamily="34" charset="0"/>
              <a:buChar char="•"/>
            </a:pPr>
            <a:r>
              <a:rPr lang="en-US" dirty="0" smtClean="0">
                <a:solidFill>
                  <a:srgbClr val="003366"/>
                </a:solidFill>
              </a:rPr>
              <a:t>CareGuides_AG_v11.2_EnterpriseEHR[1].</a:t>
            </a:r>
            <a:r>
              <a:rPr lang="en-US" dirty="0" err="1" smtClean="0">
                <a:solidFill>
                  <a:srgbClr val="003366"/>
                </a:solidFill>
              </a:rPr>
              <a:t>pdf</a:t>
            </a:r>
            <a:endParaRPr lang="en-US" dirty="0" smtClean="0">
              <a:solidFill>
                <a:srgbClr val="003366"/>
              </a:solidFill>
            </a:endParaRPr>
          </a:p>
          <a:p>
            <a:pPr lvl="1"/>
            <a:endParaRPr lang="en-US" dirty="0" smtClean="0">
              <a:solidFill>
                <a:srgbClr val="003366"/>
              </a:solidFill>
            </a:endParaRPr>
          </a:p>
          <a:p>
            <a:pPr lvl="1"/>
            <a:r>
              <a:rPr lang="en-US" u="sng" dirty="0" smtClean="0">
                <a:solidFill>
                  <a:srgbClr val="003366"/>
                </a:solidFill>
              </a:rPr>
              <a:t>Galen Wiki</a:t>
            </a:r>
          </a:p>
          <a:p>
            <a:pPr marL="1371600" lvl="2" indent="-457200">
              <a:spcBef>
                <a:spcPts val="600"/>
              </a:spcBef>
              <a:buFont typeface="Arial" pitchFamily="34" charset="0"/>
              <a:buChar char="•"/>
            </a:pPr>
            <a:r>
              <a:rPr lang="en-US" dirty="0" smtClean="0">
                <a:solidFill>
                  <a:srgbClr val="003366"/>
                </a:solidFill>
              </a:rPr>
              <a:t>http://wiki.galenhealthcare.com/CareGuides</a:t>
            </a:r>
          </a:p>
          <a:p>
            <a:pPr marL="1371600" lvl="2" indent="-457200">
              <a:spcBef>
                <a:spcPts val="600"/>
              </a:spcBef>
              <a:buFont typeface="Arial" pitchFamily="34" charset="0"/>
              <a:buChar char="•"/>
            </a:pPr>
            <a:r>
              <a:rPr lang="en-US" dirty="0" smtClean="0">
                <a:solidFill>
                  <a:srgbClr val="003366"/>
                </a:solidFill>
              </a:rPr>
              <a:t>http://wiki.galenhealthcare.com/Activating_Allscripts_Enterpise_EHR_CareGuides</a:t>
            </a:r>
          </a:p>
          <a:p>
            <a:pPr marL="1371600" lvl="2" indent="-457200">
              <a:spcBef>
                <a:spcPts val="600"/>
              </a:spcBef>
              <a:buFont typeface="Arial" pitchFamily="34" charset="0"/>
              <a:buChar char="•"/>
            </a:pPr>
            <a:r>
              <a:rPr lang="en-US" dirty="0" smtClean="0">
                <a:solidFill>
                  <a:srgbClr val="003366"/>
                </a:solidFill>
              </a:rPr>
              <a:t>http://wiki.galenhealthcare.com/Careguides_FAQs:_Frequently_Asked_Questions</a:t>
            </a:r>
          </a:p>
          <a:p>
            <a:pPr marL="1371600" lvl="2" indent="-457200">
              <a:spcBef>
                <a:spcPts val="600"/>
              </a:spcBef>
              <a:buFont typeface="Arial" pitchFamily="34" charset="0"/>
              <a:buChar char="•"/>
            </a:pPr>
            <a:r>
              <a:rPr lang="en-US" dirty="0" smtClean="0">
                <a:solidFill>
                  <a:srgbClr val="003366"/>
                </a:solidFill>
              </a:rPr>
              <a:t>http://wiki.galenhealthcare.com/11.x_to_11.2_Careguide_Strategy</a:t>
            </a:r>
            <a:endParaRPr lang="en-US" dirty="0">
              <a:solidFill>
                <a:srgbClr val="003366"/>
              </a:solidFill>
            </a:endParaRPr>
          </a:p>
        </p:txBody>
      </p:sp>
      <p:sp>
        <p:nvSpPr>
          <p:cNvPr id="3" name="TextBox 2"/>
          <p:cNvSpPr txBox="1"/>
          <p:nvPr/>
        </p:nvSpPr>
        <p:spPr>
          <a:xfrm>
            <a:off x="304800" y="1905000"/>
            <a:ext cx="8534400" cy="1077218"/>
          </a:xfrm>
          <a:prstGeom prst="rect">
            <a:avLst/>
          </a:prstGeom>
          <a:noFill/>
        </p:spPr>
        <p:txBody>
          <a:bodyPr wrap="square" rtlCol="0">
            <a:spAutoFit/>
          </a:bodyPr>
          <a:lstStyle/>
          <a:p>
            <a:endParaRPr lang="en-US" sz="1600" dirty="0" smtClean="0">
              <a:solidFill>
                <a:schemeClr val="bg1"/>
              </a:solidFill>
            </a:endParaRPr>
          </a:p>
          <a:p>
            <a:endParaRPr lang="en-US" sz="1600" dirty="0">
              <a:solidFill>
                <a:schemeClr val="bg1"/>
              </a:solidFill>
            </a:endParaRPr>
          </a:p>
          <a:p>
            <a:pPr lvl="2">
              <a:buFont typeface="Arial" pitchFamily="34" charset="0"/>
              <a:buChar char="•"/>
            </a:pPr>
            <a:endParaRPr lang="en-US" sz="1600" dirty="0" smtClean="0">
              <a:solidFill>
                <a:schemeClr val="bg1"/>
              </a:solidFill>
            </a:endParaRPr>
          </a:p>
          <a:p>
            <a:pPr lvl="2">
              <a:buFont typeface="Arial" pitchFamily="34" charset="0"/>
              <a:buChar char="•"/>
            </a:pPr>
            <a:endParaRPr lang="en-US" sz="1600" dirty="0" smtClean="0">
              <a:solidFill>
                <a:schemeClr val="bg1"/>
              </a:solidFill>
            </a:endParaRPr>
          </a:p>
        </p:txBody>
      </p:sp>
      <p:sp>
        <p:nvSpPr>
          <p:cNvPr id="6" name="TextBox 5"/>
          <p:cNvSpPr txBox="1"/>
          <p:nvPr/>
        </p:nvSpPr>
        <p:spPr>
          <a:xfrm>
            <a:off x="304800" y="13716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References</a:t>
            </a:r>
            <a:endParaRPr lang="en-US" sz="3200" dirty="0">
              <a:solidFill>
                <a:srgbClr val="003366"/>
              </a:solidFill>
            </a:endParaRP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676400"/>
            <a:ext cx="8534400" cy="48006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endParaRPr lang="en-US" dirty="0" smtClean="0"/>
          </a:p>
          <a:p>
            <a:pPr lvl="1"/>
            <a:endParaRPr lang="en-US" dirty="0" smtClean="0">
              <a:solidFill>
                <a:schemeClr val="bg1"/>
              </a:solidFill>
            </a:endParaRPr>
          </a:p>
          <a:p>
            <a:pPr lvl="1"/>
            <a:endParaRPr lang="en-US" dirty="0" smtClean="0">
              <a:solidFill>
                <a:schemeClr val="bg1"/>
              </a:solidFill>
            </a:endParaRPr>
          </a:p>
          <a:p>
            <a:pPr lvl="1"/>
            <a:endParaRPr lang="en-US" dirty="0" smtClean="0">
              <a:solidFill>
                <a:schemeClr val="bg1"/>
              </a:solidFill>
            </a:endParaRPr>
          </a:p>
          <a:p>
            <a:pPr lvl="1"/>
            <a:endParaRPr lang="en-US" dirty="0" smtClean="0">
              <a:solidFill>
                <a:schemeClr val="bg1"/>
              </a:solidFill>
            </a:endParaRPr>
          </a:p>
          <a:p>
            <a:pPr lvl="1"/>
            <a:endParaRPr lang="en-US" dirty="0" smtClean="0">
              <a:solidFill>
                <a:schemeClr val="bg1"/>
              </a:solidFill>
            </a:endParaRPr>
          </a:p>
          <a:p>
            <a:pPr lvl="1"/>
            <a:endParaRPr lang="en-US" dirty="0" smtClean="0">
              <a:solidFill>
                <a:schemeClr val="bg1"/>
              </a:solidFill>
            </a:endParaRPr>
          </a:p>
          <a:p>
            <a:pPr lvl="1"/>
            <a:endParaRPr lang="en-US" dirty="0" smtClean="0">
              <a:solidFill>
                <a:schemeClr val="bg1"/>
              </a:solidFill>
            </a:endParaRPr>
          </a:p>
          <a:p>
            <a:pPr lvl="1"/>
            <a:endParaRPr lang="en-US" dirty="0" smtClean="0">
              <a:solidFill>
                <a:schemeClr val="bg1"/>
              </a:solidFill>
            </a:endParaRPr>
          </a:p>
          <a:p>
            <a:pPr lvl="1"/>
            <a:endParaRPr lang="en-US" dirty="0" smtClean="0">
              <a:solidFill>
                <a:schemeClr val="bg1"/>
              </a:solidFill>
            </a:endParaRPr>
          </a:p>
          <a:p>
            <a:pPr lvl="1"/>
            <a:endParaRPr lang="en-US" dirty="0" smtClean="0">
              <a:solidFill>
                <a:schemeClr val="bg1"/>
              </a:solidFill>
            </a:endParaRPr>
          </a:p>
          <a:p>
            <a:pPr lvl="1"/>
            <a:endParaRPr lang="en-US" dirty="0" smtClean="0">
              <a:solidFill>
                <a:schemeClr val="bg1"/>
              </a:solidFill>
            </a:endParaRPr>
          </a:p>
          <a:p>
            <a:pPr lvl="1"/>
            <a:endParaRPr lang="en-US" dirty="0" smtClean="0">
              <a:solidFill>
                <a:schemeClr val="bg1"/>
              </a:solidFill>
            </a:endParaRPr>
          </a:p>
          <a:p>
            <a:pPr lvl="1"/>
            <a:endParaRPr lang="en-US" dirty="0" smtClean="0">
              <a:solidFill>
                <a:schemeClr val="bg1"/>
              </a:solidFill>
            </a:endParaRPr>
          </a:p>
          <a:p>
            <a:pPr lvl="1"/>
            <a:endParaRPr lang="en-US" dirty="0" smtClean="0">
              <a:solidFill>
                <a:schemeClr val="bg1"/>
              </a:solidFill>
            </a:endParaRPr>
          </a:p>
          <a:p>
            <a:pPr lvl="1"/>
            <a:r>
              <a:rPr lang="en-US" u="sng" dirty="0" smtClean="0">
                <a:solidFill>
                  <a:srgbClr val="003366"/>
                </a:solidFill>
              </a:rPr>
              <a:t>http://wiki.galenhealthcare.com/Webcasts</a:t>
            </a:r>
            <a:endParaRPr lang="en-US" dirty="0" smtClean="0">
              <a:solidFill>
                <a:srgbClr val="003366"/>
              </a:solidFill>
            </a:endParaRPr>
          </a:p>
          <a:p>
            <a:pPr lvl="1"/>
            <a:endParaRPr lang="en-US" dirty="0" smtClean="0">
              <a:solidFill>
                <a:srgbClr val="003366"/>
              </a:solidFill>
            </a:endParaRPr>
          </a:p>
          <a:p>
            <a:pPr lvl="1"/>
            <a:endParaRPr lang="en-US" dirty="0" smtClean="0">
              <a:solidFill>
                <a:srgbClr val="003366"/>
              </a:solidFill>
            </a:endParaRPr>
          </a:p>
        </p:txBody>
      </p:sp>
      <p:sp>
        <p:nvSpPr>
          <p:cNvPr id="3" name="TextBox 2"/>
          <p:cNvSpPr txBox="1"/>
          <p:nvPr/>
        </p:nvSpPr>
        <p:spPr>
          <a:xfrm>
            <a:off x="304800" y="1905000"/>
            <a:ext cx="8534400" cy="1077218"/>
          </a:xfrm>
          <a:prstGeom prst="rect">
            <a:avLst/>
          </a:prstGeom>
          <a:noFill/>
        </p:spPr>
        <p:txBody>
          <a:bodyPr wrap="square" rtlCol="0">
            <a:spAutoFit/>
          </a:bodyPr>
          <a:lstStyle/>
          <a:p>
            <a:endParaRPr lang="en-US" sz="1600" dirty="0" smtClean="0">
              <a:solidFill>
                <a:schemeClr val="bg1"/>
              </a:solidFill>
            </a:endParaRPr>
          </a:p>
          <a:p>
            <a:endParaRPr lang="en-US" sz="1600" dirty="0">
              <a:solidFill>
                <a:schemeClr val="bg1"/>
              </a:solidFill>
            </a:endParaRPr>
          </a:p>
          <a:p>
            <a:pPr lvl="2">
              <a:buFont typeface="Arial" pitchFamily="34" charset="0"/>
              <a:buChar char="•"/>
            </a:pPr>
            <a:endParaRPr lang="en-US" sz="1600" dirty="0" smtClean="0">
              <a:solidFill>
                <a:schemeClr val="bg1"/>
              </a:solidFill>
            </a:endParaRPr>
          </a:p>
          <a:p>
            <a:pPr lvl="2">
              <a:buFont typeface="Arial" pitchFamily="34" charset="0"/>
              <a:buChar char="•"/>
            </a:pPr>
            <a:endParaRPr lang="en-US" sz="1600" dirty="0" smtClean="0">
              <a:solidFill>
                <a:schemeClr val="bg1"/>
              </a:solidFill>
            </a:endParaRPr>
          </a:p>
        </p:txBody>
      </p:sp>
      <p:pic>
        <p:nvPicPr>
          <p:cNvPr id="49154" name="Picture 2" descr="http://www.alliedinformationresource.com/wp-content/uploads/2009/10/question.jpg"/>
          <p:cNvPicPr>
            <a:picLocks noChangeAspect="1" noChangeArrowheads="1"/>
          </p:cNvPicPr>
          <p:nvPr/>
        </p:nvPicPr>
        <p:blipFill>
          <a:blip r:embed="rId2" cstate="print"/>
          <a:srcRect/>
          <a:stretch>
            <a:fillRect/>
          </a:stretch>
        </p:blipFill>
        <p:spPr bwMode="auto">
          <a:xfrm>
            <a:off x="2667000" y="2057400"/>
            <a:ext cx="3781425" cy="3781426"/>
          </a:xfrm>
          <a:prstGeom prst="rect">
            <a:avLst/>
          </a:prstGeom>
          <a:noFill/>
        </p:spPr>
      </p:pic>
      <p:sp>
        <p:nvSpPr>
          <p:cNvPr id="7" name="TextBox 6"/>
          <p:cNvSpPr txBox="1"/>
          <p:nvPr/>
        </p:nvSpPr>
        <p:spPr>
          <a:xfrm>
            <a:off x="304800" y="13716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Q &amp; A</a:t>
            </a:r>
            <a:endParaRPr lang="en-US" sz="3200" dirty="0">
              <a:solidFill>
                <a:srgbClr val="003366"/>
              </a:solidFill>
            </a:endParaRP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Thank you for joining us today, for additional assistance….</a:t>
            </a:r>
          </a:p>
        </p:txBody>
      </p:sp>
      <p:sp>
        <p:nvSpPr>
          <p:cNvPr id="3075" name="Rectangle 3"/>
          <p:cNvSpPr>
            <a:spLocks noGrp="1" noChangeArrowheads="1"/>
          </p:cNvSpPr>
          <p:nvPr>
            <p:ph sz="half" idx="1"/>
          </p:nvPr>
        </p:nvSpPr>
        <p:spPr>
          <a:xfrm>
            <a:off x="304800" y="1752600"/>
            <a:ext cx="7239000" cy="1295400"/>
          </a:xfrm>
        </p:spPr>
        <p:txBody>
          <a:bodyPr/>
          <a:lstStyle/>
          <a:p>
            <a:pPr lvl="1" eaLnBrk="1" hangingPunct="1">
              <a:buFontTx/>
              <a:buNone/>
            </a:pPr>
            <a:r>
              <a:rPr lang="en-US" dirty="0" smtClean="0"/>
              <a:t>You can contact us through our website at </a:t>
            </a:r>
          </a:p>
          <a:p>
            <a:pPr lvl="1" eaLnBrk="1" hangingPunct="1">
              <a:buFontTx/>
              <a:buNone/>
            </a:pPr>
            <a:r>
              <a:rPr lang="en-US" dirty="0" smtClean="0"/>
              <a:t>www.galenhealthcare.com</a:t>
            </a:r>
          </a:p>
        </p:txBody>
      </p:sp>
      <p:sp>
        <p:nvSpPr>
          <p:cNvPr id="3076" name="Content Placeholder 4"/>
          <p:cNvSpPr>
            <a:spLocks noGrp="1"/>
          </p:cNvSpPr>
          <p:nvPr>
            <p:ph sz="half" idx="2"/>
          </p:nvPr>
        </p:nvSpPr>
        <p:spPr/>
        <p:txBody>
          <a:bodyPr/>
          <a:lstStyle/>
          <a:p>
            <a:r>
              <a:rPr lang="en-US" smtClean="0"/>
              <a:t> </a:t>
            </a:r>
          </a:p>
        </p:txBody>
      </p:sp>
      <p:pic>
        <p:nvPicPr>
          <p:cNvPr id="3077" name="Picture 6"/>
          <p:cNvPicPr>
            <a:picLocks noChangeAspect="1" noChangeArrowheads="1"/>
          </p:cNvPicPr>
          <p:nvPr/>
        </p:nvPicPr>
        <p:blipFill>
          <a:blip r:embed="rId3" cstate="print"/>
          <a:srcRect/>
          <a:stretch>
            <a:fillRect/>
          </a:stretch>
        </p:blipFill>
        <p:spPr bwMode="auto">
          <a:xfrm>
            <a:off x="498475" y="2819400"/>
            <a:ext cx="7980363" cy="31242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600200"/>
            <a:ext cx="8534400" cy="49530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normalizeH="0" baseline="0" dirty="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latin typeface="Arial" charset="0"/>
              <a:ea typeface="ＭＳ Ｐゴシック" charset="-128"/>
              <a:cs typeface="ＭＳ Ｐゴシック" charset="-128"/>
            </a:endParaRPr>
          </a:p>
        </p:txBody>
      </p:sp>
      <p:sp>
        <p:nvSpPr>
          <p:cNvPr id="3" name="TextBox 2"/>
          <p:cNvSpPr txBox="1"/>
          <p:nvPr/>
        </p:nvSpPr>
        <p:spPr>
          <a:xfrm>
            <a:off x="304800" y="2286000"/>
            <a:ext cx="8458200" cy="6386364"/>
          </a:xfrm>
          <a:prstGeom prst="rect">
            <a:avLst/>
          </a:prstGeom>
          <a:noFill/>
        </p:spPr>
        <p:txBody>
          <a:bodyPr wrap="square" rtlCol="0">
            <a:spAutoFit/>
          </a:bodyPr>
          <a:lstStyle/>
          <a:p>
            <a:pPr marL="914400" lvl="1" indent="-457200">
              <a:spcBef>
                <a:spcPts val="1200"/>
              </a:spcBef>
            </a:pPr>
            <a:r>
              <a:rPr lang="en-US" sz="2000" dirty="0" smtClean="0">
                <a:solidFill>
                  <a:srgbClr val="003366"/>
                </a:solidFill>
              </a:rPr>
              <a:t>Today we will</a:t>
            </a:r>
            <a:r>
              <a:rPr lang="en-US" sz="1600" dirty="0" smtClean="0">
                <a:solidFill>
                  <a:srgbClr val="003366"/>
                </a:solidFill>
              </a:rPr>
              <a:t>:</a:t>
            </a:r>
          </a:p>
          <a:p>
            <a:pPr marL="1371600" lvl="1" indent="-457200">
              <a:spcBef>
                <a:spcPts val="1200"/>
              </a:spcBef>
              <a:buFont typeface="Arial" pitchFamily="34" charset="0"/>
              <a:buChar char="•"/>
            </a:pPr>
            <a:r>
              <a:rPr lang="en-US" sz="1600" dirty="0" smtClean="0">
                <a:solidFill>
                  <a:srgbClr val="003366"/>
                </a:solidFill>
              </a:rPr>
              <a:t>Define a CareGuide</a:t>
            </a:r>
          </a:p>
          <a:p>
            <a:pPr marL="1371600" lvl="1" indent="-457200">
              <a:spcBef>
                <a:spcPts val="1200"/>
              </a:spcBef>
              <a:buFont typeface="Arial" pitchFamily="34" charset="0"/>
              <a:buChar char="•"/>
            </a:pPr>
            <a:r>
              <a:rPr lang="en-US" sz="1600" dirty="0" smtClean="0">
                <a:solidFill>
                  <a:srgbClr val="003366"/>
                </a:solidFill>
              </a:rPr>
              <a:t>Demonstrate basic CareGuide functionality</a:t>
            </a:r>
          </a:p>
          <a:p>
            <a:pPr marL="1371600" lvl="1" indent="-457200">
              <a:spcBef>
                <a:spcPts val="1200"/>
              </a:spcBef>
              <a:buFont typeface="Arial" pitchFamily="34" charset="0"/>
              <a:buChar char="•"/>
            </a:pPr>
            <a:r>
              <a:rPr lang="en-US" sz="1600" dirty="0" smtClean="0">
                <a:solidFill>
                  <a:srgbClr val="003366"/>
                </a:solidFill>
              </a:rPr>
              <a:t>Review the process for installing and setting up CareGuides in Enterprise EHR</a:t>
            </a:r>
          </a:p>
          <a:p>
            <a:pPr marL="1371600" lvl="1" indent="-457200">
              <a:spcBef>
                <a:spcPts val="1200"/>
              </a:spcBef>
              <a:buFont typeface="Arial" pitchFamily="34" charset="0"/>
              <a:buChar char="•"/>
            </a:pPr>
            <a:r>
              <a:rPr lang="en-US" sz="1600" dirty="0" smtClean="0">
                <a:solidFill>
                  <a:srgbClr val="003366"/>
                </a:solidFill>
              </a:rPr>
              <a:t>Review CareGuide properties</a:t>
            </a:r>
          </a:p>
          <a:p>
            <a:pPr marL="1371600" lvl="1" indent="-457200">
              <a:spcBef>
                <a:spcPts val="1200"/>
              </a:spcBef>
              <a:buFont typeface="Arial" pitchFamily="34" charset="0"/>
              <a:buChar char="•"/>
            </a:pPr>
            <a:r>
              <a:rPr lang="en-US" sz="1600" dirty="0" smtClean="0">
                <a:solidFill>
                  <a:srgbClr val="003366"/>
                </a:solidFill>
              </a:rPr>
              <a:t>Review preferences related to CareGuides</a:t>
            </a:r>
          </a:p>
          <a:p>
            <a:pPr marL="1371600" lvl="1" indent="-457200">
              <a:spcBef>
                <a:spcPts val="1200"/>
              </a:spcBef>
              <a:buFont typeface="Arial" pitchFamily="34" charset="0"/>
              <a:buChar char="•"/>
            </a:pPr>
            <a:r>
              <a:rPr lang="en-US" sz="1600" dirty="0" smtClean="0">
                <a:solidFill>
                  <a:srgbClr val="003366"/>
                </a:solidFill>
              </a:rPr>
              <a:t>Review the process for applying CareGuide Updates</a:t>
            </a:r>
          </a:p>
          <a:p>
            <a:pPr marL="1371600" lvl="1" indent="-457200">
              <a:spcBef>
                <a:spcPts val="1200"/>
              </a:spcBef>
              <a:buFont typeface="Arial" pitchFamily="34" charset="0"/>
              <a:buChar char="•"/>
            </a:pPr>
            <a:r>
              <a:rPr lang="en-US" sz="1600" dirty="0" smtClean="0">
                <a:solidFill>
                  <a:srgbClr val="003366"/>
                </a:solidFill>
              </a:rPr>
              <a:t>Demonstrate how to use </a:t>
            </a:r>
            <a:r>
              <a:rPr lang="en-US" sz="1600" dirty="0" err="1" smtClean="0">
                <a:solidFill>
                  <a:srgbClr val="003366"/>
                </a:solidFill>
              </a:rPr>
              <a:t>CareGuide</a:t>
            </a:r>
            <a:r>
              <a:rPr lang="en-US" sz="1600" dirty="0" smtClean="0">
                <a:solidFill>
                  <a:srgbClr val="003366"/>
                </a:solidFill>
              </a:rPr>
              <a:t> Admin</a:t>
            </a:r>
          </a:p>
          <a:p>
            <a:pPr marL="1371600" lvl="1" indent="-457200">
              <a:spcBef>
                <a:spcPts val="1200"/>
              </a:spcBef>
              <a:buFont typeface="Arial" pitchFamily="34" charset="0"/>
              <a:buChar char="•"/>
            </a:pPr>
            <a:r>
              <a:rPr lang="en-US" sz="1600" dirty="0" smtClean="0">
                <a:solidFill>
                  <a:srgbClr val="003366"/>
                </a:solidFill>
              </a:rPr>
              <a:t>Considerations for Implementation</a:t>
            </a:r>
          </a:p>
          <a:p>
            <a:pPr marL="1371600" lvl="1" indent="-457200">
              <a:spcBef>
                <a:spcPts val="1200"/>
              </a:spcBef>
            </a:pPr>
            <a:r>
              <a:rPr lang="en-US" sz="1600" dirty="0" smtClean="0">
                <a:solidFill>
                  <a:srgbClr val="003366"/>
                </a:solidFill>
              </a:rPr>
              <a:t>         </a:t>
            </a:r>
          </a:p>
          <a:p>
            <a:pPr marL="1371600" lvl="1" indent="-457200">
              <a:spcBef>
                <a:spcPts val="1200"/>
              </a:spcBef>
            </a:pPr>
            <a:endParaRPr lang="en-US" sz="1600" dirty="0" smtClean="0">
              <a:solidFill>
                <a:srgbClr val="003366"/>
              </a:solidFill>
            </a:endParaRPr>
          </a:p>
          <a:p>
            <a:pPr marL="1371600" lvl="1" indent="-457200">
              <a:spcBef>
                <a:spcPts val="1200"/>
              </a:spcBef>
            </a:pPr>
            <a:endParaRPr lang="en-US" sz="1600" dirty="0" smtClean="0">
              <a:solidFill>
                <a:srgbClr val="003366"/>
              </a:solidFill>
            </a:endParaRPr>
          </a:p>
          <a:p>
            <a:pPr marL="1371600" lvl="1" indent="-457200">
              <a:buFont typeface="Arial" pitchFamily="34" charset="0"/>
              <a:buChar char="•"/>
            </a:pPr>
            <a:endParaRPr lang="en-US" sz="1600" dirty="0" smtClean="0">
              <a:solidFill>
                <a:srgbClr val="003366"/>
              </a:solidFill>
            </a:endParaRPr>
          </a:p>
          <a:p>
            <a:pPr marL="1371600" lvl="1" indent="-457200">
              <a:buFont typeface="Arial" pitchFamily="34" charset="0"/>
              <a:buChar char="•"/>
            </a:pPr>
            <a:endParaRPr lang="en-US" sz="1600" dirty="0" smtClean="0">
              <a:solidFill>
                <a:srgbClr val="003366"/>
              </a:solidFill>
            </a:endParaRPr>
          </a:p>
          <a:p>
            <a:pPr marL="457200" lvl="2">
              <a:spcBef>
                <a:spcPts val="600"/>
              </a:spcBef>
            </a:pPr>
            <a:endParaRPr lang="en-US" sz="1600" dirty="0" smtClean="0">
              <a:solidFill>
                <a:srgbClr val="003366"/>
              </a:solidFill>
            </a:endParaRPr>
          </a:p>
          <a:p>
            <a:pPr lvl="1"/>
            <a:endParaRPr lang="en-US" sz="1600" dirty="0" smtClean="0">
              <a:solidFill>
                <a:srgbClr val="003366"/>
              </a:solidFill>
            </a:endParaRPr>
          </a:p>
          <a:p>
            <a:pPr marL="403225" lvl="1" indent="-342900"/>
            <a:endParaRPr lang="en-US" dirty="0">
              <a:solidFill>
                <a:schemeClr val="bg1"/>
              </a:solidFill>
            </a:endParaRPr>
          </a:p>
        </p:txBody>
      </p:sp>
      <p:sp>
        <p:nvSpPr>
          <p:cNvPr id="6" name="TextBox 5"/>
          <p:cNvSpPr txBox="1"/>
          <p:nvPr/>
        </p:nvSpPr>
        <p:spPr>
          <a:xfrm>
            <a:off x="1219200" y="1295400"/>
            <a:ext cx="6934200" cy="584775"/>
          </a:xfrm>
          <a:prstGeom prst="rect">
            <a:avLst/>
          </a:prstGeom>
          <a:noFill/>
        </p:spPr>
        <p:txBody>
          <a:bodyPr wrap="square" rtlCol="0">
            <a:spAutoFit/>
          </a:bodyPr>
          <a:lstStyle/>
          <a:p>
            <a:pPr algn="ctr"/>
            <a:r>
              <a:rPr lang="en-US" sz="3200" dirty="0" smtClean="0">
                <a:solidFill>
                  <a:schemeClr val="bg1"/>
                </a:solidFill>
              </a:rPr>
              <a:t>What is a CareGuide</a:t>
            </a:r>
            <a:r>
              <a:rPr lang="en-US" sz="3200" dirty="0" smtClean="0">
                <a:solidFill>
                  <a:srgbClr val="003366"/>
                </a:solidFill>
              </a:rPr>
              <a:t>?</a:t>
            </a:r>
            <a:endParaRPr lang="en-US" sz="3200" dirty="0">
              <a:solidFill>
                <a:srgbClr val="003366"/>
              </a:solidFill>
            </a:endParaRPr>
          </a:p>
        </p:txBody>
      </p:sp>
      <p:sp>
        <p:nvSpPr>
          <p:cNvPr id="7" name="TextBox 6"/>
          <p:cNvSpPr txBox="1"/>
          <p:nvPr/>
        </p:nvSpPr>
        <p:spPr>
          <a:xfrm>
            <a:off x="304800" y="13716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What will be Covered Today?</a:t>
            </a:r>
            <a:endParaRPr lang="en-US" sz="3200" dirty="0">
              <a:solidFill>
                <a:srgbClr val="003366"/>
              </a:solidFill>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1981200"/>
            <a:ext cx="8534400" cy="45720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normalizeH="0" baseline="0" dirty="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latin typeface="Arial" charset="0"/>
              <a:ea typeface="ＭＳ Ｐゴシック" charset="-128"/>
              <a:cs typeface="ＭＳ Ｐゴシック" charset="-128"/>
            </a:endParaRPr>
          </a:p>
        </p:txBody>
      </p:sp>
      <p:sp>
        <p:nvSpPr>
          <p:cNvPr id="3" name="TextBox 2"/>
          <p:cNvSpPr txBox="1"/>
          <p:nvPr/>
        </p:nvSpPr>
        <p:spPr>
          <a:xfrm>
            <a:off x="381000" y="2133601"/>
            <a:ext cx="4267200" cy="1092607"/>
          </a:xfrm>
          <a:prstGeom prst="rect">
            <a:avLst/>
          </a:prstGeom>
          <a:noFill/>
        </p:spPr>
        <p:txBody>
          <a:bodyPr wrap="square" rtlCol="0">
            <a:spAutoFit/>
          </a:bodyPr>
          <a:lstStyle/>
          <a:p>
            <a:pPr lvl="1"/>
            <a:endParaRPr lang="en-US" sz="1200" dirty="0" smtClean="0"/>
          </a:p>
          <a:p>
            <a:pPr marL="457200" lvl="2">
              <a:spcBef>
                <a:spcPts val="600"/>
              </a:spcBef>
            </a:pPr>
            <a:endParaRPr lang="en-US" sz="1200" dirty="0" smtClean="0">
              <a:solidFill>
                <a:schemeClr val="bg1"/>
              </a:solidFill>
            </a:endParaRPr>
          </a:p>
          <a:p>
            <a:pPr lvl="1"/>
            <a:endParaRPr lang="en-US" dirty="0" smtClean="0"/>
          </a:p>
          <a:p>
            <a:pPr marL="403225" lvl="1" indent="-342900"/>
            <a:endParaRPr lang="en-US" dirty="0">
              <a:solidFill>
                <a:schemeClr val="bg1"/>
              </a:solidFill>
            </a:endParaRPr>
          </a:p>
        </p:txBody>
      </p:sp>
      <p:sp>
        <p:nvSpPr>
          <p:cNvPr id="6" name="TextBox 5"/>
          <p:cNvSpPr txBox="1"/>
          <p:nvPr/>
        </p:nvSpPr>
        <p:spPr>
          <a:xfrm>
            <a:off x="1219200" y="1295400"/>
            <a:ext cx="6934200" cy="584775"/>
          </a:xfrm>
          <a:prstGeom prst="rect">
            <a:avLst/>
          </a:prstGeom>
          <a:noFill/>
        </p:spPr>
        <p:txBody>
          <a:bodyPr wrap="square" rtlCol="0">
            <a:spAutoFit/>
          </a:bodyPr>
          <a:lstStyle/>
          <a:p>
            <a:pPr algn="ctr"/>
            <a:r>
              <a:rPr lang="en-US" sz="3200" dirty="0" smtClean="0">
                <a:solidFill>
                  <a:schemeClr val="bg1"/>
                </a:solidFill>
              </a:rPr>
              <a:t>What is a CareGuide</a:t>
            </a:r>
            <a:r>
              <a:rPr lang="en-US" sz="3200" dirty="0" smtClean="0">
                <a:solidFill>
                  <a:srgbClr val="003366"/>
                </a:solidFill>
              </a:rPr>
              <a:t>?</a:t>
            </a:r>
            <a:endParaRPr lang="en-US" sz="3200" dirty="0">
              <a:solidFill>
                <a:srgbClr val="003366"/>
              </a:solidFill>
            </a:endParaRPr>
          </a:p>
        </p:txBody>
      </p:sp>
      <p:sp>
        <p:nvSpPr>
          <p:cNvPr id="7" name="TextBox 6"/>
          <p:cNvSpPr txBox="1"/>
          <p:nvPr/>
        </p:nvSpPr>
        <p:spPr>
          <a:xfrm>
            <a:off x="304800" y="13716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How are Quick Sets Similar to CareGuides?</a:t>
            </a:r>
            <a:endParaRPr lang="en-US" sz="3200" dirty="0">
              <a:solidFill>
                <a:srgbClr val="003366"/>
              </a:solidFill>
            </a:endParaRPr>
          </a:p>
        </p:txBody>
      </p:sp>
      <p:sp>
        <p:nvSpPr>
          <p:cNvPr id="10" name="Oval 9"/>
          <p:cNvSpPr/>
          <p:nvPr/>
        </p:nvSpPr>
        <p:spPr bwMode="auto">
          <a:xfrm>
            <a:off x="381000" y="2057400"/>
            <a:ext cx="5715000" cy="4419600"/>
          </a:xfrm>
          <a:prstGeom prst="ellipse">
            <a:avLst/>
          </a:prstGeom>
          <a:noFill/>
          <a:ln w="2857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Oval 10"/>
          <p:cNvSpPr/>
          <p:nvPr/>
        </p:nvSpPr>
        <p:spPr bwMode="auto">
          <a:xfrm>
            <a:off x="3276600" y="2057400"/>
            <a:ext cx="5562600" cy="4419600"/>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TextBox 11"/>
          <p:cNvSpPr txBox="1"/>
          <p:nvPr/>
        </p:nvSpPr>
        <p:spPr>
          <a:xfrm>
            <a:off x="1447800" y="2438400"/>
            <a:ext cx="2209800" cy="461665"/>
          </a:xfrm>
          <a:prstGeom prst="rect">
            <a:avLst/>
          </a:prstGeom>
          <a:noFill/>
        </p:spPr>
        <p:txBody>
          <a:bodyPr wrap="square" rtlCol="0">
            <a:spAutoFit/>
          </a:bodyPr>
          <a:lstStyle/>
          <a:p>
            <a:pPr algn="ctr"/>
            <a:r>
              <a:rPr lang="en-US" sz="2400" b="1" dirty="0" smtClean="0">
                <a:solidFill>
                  <a:srgbClr val="003366"/>
                </a:solidFill>
              </a:rPr>
              <a:t>Quick Sets</a:t>
            </a:r>
            <a:endParaRPr lang="en-US" sz="2400" b="1" dirty="0">
              <a:solidFill>
                <a:srgbClr val="003366"/>
              </a:solidFill>
            </a:endParaRPr>
          </a:p>
        </p:txBody>
      </p:sp>
      <p:sp>
        <p:nvSpPr>
          <p:cNvPr id="13" name="TextBox 12"/>
          <p:cNvSpPr txBox="1"/>
          <p:nvPr/>
        </p:nvSpPr>
        <p:spPr>
          <a:xfrm>
            <a:off x="5486400" y="2514600"/>
            <a:ext cx="2209800" cy="461665"/>
          </a:xfrm>
          <a:prstGeom prst="rect">
            <a:avLst/>
          </a:prstGeom>
          <a:noFill/>
        </p:spPr>
        <p:txBody>
          <a:bodyPr wrap="square" rtlCol="0">
            <a:spAutoFit/>
          </a:bodyPr>
          <a:lstStyle/>
          <a:p>
            <a:pPr algn="ctr"/>
            <a:r>
              <a:rPr lang="en-US" sz="2400" b="1" dirty="0" smtClean="0">
                <a:solidFill>
                  <a:srgbClr val="00B050"/>
                </a:solidFill>
              </a:rPr>
              <a:t>CareGuides</a:t>
            </a:r>
            <a:endParaRPr lang="en-US" sz="2400" b="1" dirty="0">
              <a:solidFill>
                <a:srgbClr val="00B050"/>
              </a:solidFill>
            </a:endParaRPr>
          </a:p>
        </p:txBody>
      </p:sp>
      <p:sp>
        <p:nvSpPr>
          <p:cNvPr id="14" name="TextBox 13"/>
          <p:cNvSpPr txBox="1"/>
          <p:nvPr/>
        </p:nvSpPr>
        <p:spPr>
          <a:xfrm>
            <a:off x="685800" y="3200400"/>
            <a:ext cx="2590800" cy="2292935"/>
          </a:xfrm>
          <a:prstGeom prst="rect">
            <a:avLst/>
          </a:prstGeom>
          <a:noFill/>
        </p:spPr>
        <p:txBody>
          <a:bodyPr wrap="square" rtlCol="0">
            <a:spAutoFit/>
          </a:bodyPr>
          <a:lstStyle/>
          <a:p>
            <a:pPr marL="228600" indent="-228600">
              <a:spcBef>
                <a:spcPts val="600"/>
              </a:spcBef>
              <a:buFont typeface="Arial" pitchFamily="34" charset="0"/>
              <a:buChar char="•"/>
            </a:pPr>
            <a:r>
              <a:rPr lang="en-US" sz="1600" dirty="0" smtClean="0">
                <a:solidFill>
                  <a:srgbClr val="003366"/>
                </a:solidFill>
              </a:rPr>
              <a:t>Used in v10 and v11</a:t>
            </a:r>
          </a:p>
          <a:p>
            <a:pPr marL="228600" indent="-228600">
              <a:spcBef>
                <a:spcPts val="600"/>
              </a:spcBef>
              <a:buFont typeface="Arial" pitchFamily="34" charset="0"/>
              <a:buChar char="•"/>
            </a:pPr>
            <a:r>
              <a:rPr lang="en-US" sz="1600" dirty="0" smtClean="0">
                <a:solidFill>
                  <a:srgbClr val="003366"/>
                </a:solidFill>
              </a:rPr>
              <a:t>Populated per problem based on user’s ordering history</a:t>
            </a:r>
          </a:p>
          <a:p>
            <a:pPr marL="228600" indent="-228600">
              <a:spcBef>
                <a:spcPts val="600"/>
              </a:spcBef>
              <a:buFont typeface="Arial" pitchFamily="34" charset="0"/>
              <a:buChar char="•"/>
            </a:pPr>
            <a:r>
              <a:rPr lang="en-US" sz="1600" dirty="0" smtClean="0">
                <a:solidFill>
                  <a:srgbClr val="003366"/>
                </a:solidFill>
              </a:rPr>
              <a:t>Created when an order is linked to a problem.</a:t>
            </a:r>
          </a:p>
          <a:p>
            <a:pPr marL="228600" indent="-228600">
              <a:spcBef>
                <a:spcPts val="600"/>
              </a:spcBef>
              <a:buFont typeface="Arial" pitchFamily="34" charset="0"/>
              <a:buChar char="•"/>
            </a:pPr>
            <a:r>
              <a:rPr lang="en-US" sz="1600" dirty="0" smtClean="0">
                <a:solidFill>
                  <a:srgbClr val="003366"/>
                </a:solidFill>
              </a:rPr>
              <a:t>Able to view multiple Quick Sets at one time.</a:t>
            </a:r>
          </a:p>
        </p:txBody>
      </p:sp>
      <p:sp>
        <p:nvSpPr>
          <p:cNvPr id="15" name="TextBox 14"/>
          <p:cNvSpPr txBox="1"/>
          <p:nvPr/>
        </p:nvSpPr>
        <p:spPr>
          <a:xfrm>
            <a:off x="3657600" y="3276600"/>
            <a:ext cx="2133600" cy="1969770"/>
          </a:xfrm>
          <a:prstGeom prst="rect">
            <a:avLst/>
          </a:prstGeom>
          <a:noFill/>
        </p:spPr>
        <p:txBody>
          <a:bodyPr wrap="square" rtlCol="0">
            <a:spAutoFit/>
          </a:bodyPr>
          <a:lstStyle/>
          <a:p>
            <a:pPr marL="228600" indent="-228600">
              <a:spcBef>
                <a:spcPts val="600"/>
              </a:spcBef>
              <a:buFont typeface="Arial" pitchFamily="34" charset="0"/>
              <a:buChar char="•"/>
            </a:pPr>
            <a:r>
              <a:rPr lang="en-US" sz="1600" dirty="0" smtClean="0">
                <a:solidFill>
                  <a:srgbClr val="FF0000"/>
                </a:solidFill>
              </a:rPr>
              <a:t>Set of medication and non-medication orders</a:t>
            </a:r>
          </a:p>
          <a:p>
            <a:pPr marL="228600" indent="-228600">
              <a:spcBef>
                <a:spcPts val="600"/>
              </a:spcBef>
              <a:buFont typeface="Arial" pitchFamily="34" charset="0"/>
              <a:buChar char="•"/>
            </a:pPr>
            <a:r>
              <a:rPr lang="en-US" sz="1600" dirty="0" smtClean="0">
                <a:solidFill>
                  <a:srgbClr val="FF0000"/>
                </a:solidFill>
              </a:rPr>
              <a:t>Used in v11.</a:t>
            </a:r>
          </a:p>
          <a:p>
            <a:pPr marL="228600" indent="-228600">
              <a:spcBef>
                <a:spcPts val="600"/>
              </a:spcBef>
              <a:buFont typeface="Arial" pitchFamily="34" charset="0"/>
              <a:buChar char="•"/>
            </a:pPr>
            <a:r>
              <a:rPr lang="en-US" sz="1600" dirty="0" smtClean="0">
                <a:solidFill>
                  <a:srgbClr val="FF0000"/>
                </a:solidFill>
              </a:rPr>
              <a:t>Orders can be defaulted per user, if desired</a:t>
            </a:r>
            <a:endParaRPr lang="en-US" sz="1600" dirty="0"/>
          </a:p>
        </p:txBody>
      </p:sp>
      <p:sp>
        <p:nvSpPr>
          <p:cNvPr id="16" name="TextBox 15"/>
          <p:cNvSpPr txBox="1"/>
          <p:nvPr/>
        </p:nvSpPr>
        <p:spPr>
          <a:xfrm>
            <a:off x="6096000" y="3352800"/>
            <a:ext cx="2667000" cy="1969770"/>
          </a:xfrm>
          <a:prstGeom prst="rect">
            <a:avLst/>
          </a:prstGeom>
          <a:noFill/>
        </p:spPr>
        <p:txBody>
          <a:bodyPr wrap="square" rtlCol="0">
            <a:spAutoFit/>
          </a:bodyPr>
          <a:lstStyle/>
          <a:p>
            <a:pPr marL="228600" indent="-228600">
              <a:spcBef>
                <a:spcPts val="600"/>
              </a:spcBef>
              <a:buFont typeface="Arial" pitchFamily="34" charset="0"/>
              <a:buChar char="•"/>
            </a:pPr>
            <a:r>
              <a:rPr lang="en-US" sz="1600" dirty="0" smtClean="0">
                <a:solidFill>
                  <a:srgbClr val="00B050"/>
                </a:solidFill>
              </a:rPr>
              <a:t>Used in v11 Only</a:t>
            </a:r>
          </a:p>
          <a:p>
            <a:pPr marL="228600" indent="-228600">
              <a:spcBef>
                <a:spcPts val="600"/>
              </a:spcBef>
              <a:buFont typeface="Arial" pitchFamily="34" charset="0"/>
              <a:buChar char="•"/>
            </a:pPr>
            <a:r>
              <a:rPr lang="en-US" sz="1600" dirty="0" smtClean="0">
                <a:solidFill>
                  <a:srgbClr val="00B050"/>
                </a:solidFill>
              </a:rPr>
              <a:t>Pre-delivered by Allscripts, but organizations can edit</a:t>
            </a:r>
          </a:p>
          <a:p>
            <a:pPr marL="228600" indent="-228600">
              <a:spcBef>
                <a:spcPts val="600"/>
              </a:spcBef>
              <a:buFont typeface="Arial" pitchFamily="34" charset="0"/>
              <a:buChar char="•"/>
            </a:pPr>
            <a:r>
              <a:rPr lang="en-US" sz="1600" dirty="0" smtClean="0">
                <a:solidFill>
                  <a:srgbClr val="00B050"/>
                </a:solidFill>
              </a:rPr>
              <a:t>Able to view one CareGuide at a time for each problem.</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600200"/>
            <a:ext cx="8534400" cy="49530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normalizeH="0" baseline="0" dirty="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latin typeface="Arial" charset="0"/>
              <a:ea typeface="ＭＳ Ｐゴシック" charset="-128"/>
              <a:cs typeface="ＭＳ Ｐゴシック" charset="-128"/>
            </a:endParaRPr>
          </a:p>
        </p:txBody>
      </p:sp>
      <p:sp>
        <p:nvSpPr>
          <p:cNvPr id="3" name="TextBox 2"/>
          <p:cNvSpPr txBox="1"/>
          <p:nvPr/>
        </p:nvSpPr>
        <p:spPr>
          <a:xfrm>
            <a:off x="381000" y="2133600"/>
            <a:ext cx="8458200" cy="4447371"/>
          </a:xfrm>
          <a:prstGeom prst="rect">
            <a:avLst/>
          </a:prstGeom>
          <a:noFill/>
        </p:spPr>
        <p:txBody>
          <a:bodyPr wrap="square" rtlCol="0">
            <a:spAutoFit/>
          </a:bodyPr>
          <a:lstStyle/>
          <a:p>
            <a:pPr marL="168275" lvl="1"/>
            <a:r>
              <a:rPr lang="en-US" dirty="0" smtClean="0">
                <a:solidFill>
                  <a:srgbClr val="003366"/>
                </a:solidFill>
              </a:rPr>
              <a:t>Allscripts defines CareGuides as: </a:t>
            </a:r>
          </a:p>
          <a:p>
            <a:pPr marL="168275" lvl="1"/>
            <a:endParaRPr lang="en-US" dirty="0" smtClean="0">
              <a:solidFill>
                <a:srgbClr val="003366"/>
              </a:solidFill>
            </a:endParaRPr>
          </a:p>
          <a:p>
            <a:pPr marL="869950" lvl="1" indent="-412750">
              <a:spcBef>
                <a:spcPts val="600"/>
              </a:spcBef>
              <a:buFont typeface="Arial" pitchFamily="34" charset="0"/>
              <a:buChar char="•"/>
            </a:pPr>
            <a:r>
              <a:rPr lang="en-US" dirty="0" smtClean="0">
                <a:solidFill>
                  <a:srgbClr val="003366"/>
                </a:solidFill>
              </a:rPr>
              <a:t>Pre-defined problem-based order sets that enable providers to quickly create a plan of care and build the health management plan for a specific problem. </a:t>
            </a:r>
          </a:p>
          <a:p>
            <a:pPr marL="869950" lvl="1" indent="-412750">
              <a:spcBef>
                <a:spcPts val="600"/>
              </a:spcBef>
              <a:buFont typeface="Arial" pitchFamily="34" charset="0"/>
              <a:buChar char="•"/>
            </a:pPr>
            <a:r>
              <a:rPr lang="en-US" dirty="0" smtClean="0">
                <a:solidFill>
                  <a:srgbClr val="003366"/>
                </a:solidFill>
              </a:rPr>
              <a:t>Each CareGuide deals with a specific clinical presentation</a:t>
            </a:r>
          </a:p>
          <a:p>
            <a:pPr marL="869950" lvl="1" indent="-412750">
              <a:spcBef>
                <a:spcPts val="600"/>
              </a:spcBef>
              <a:buFont typeface="Arial" pitchFamily="34" charset="0"/>
              <a:buChar char="•"/>
            </a:pPr>
            <a:r>
              <a:rPr lang="en-US" dirty="0" smtClean="0">
                <a:solidFill>
                  <a:srgbClr val="003366"/>
                </a:solidFill>
              </a:rPr>
              <a:t>They facilitate the rapid entry of prescriptions, orders, and follow-up items for a patient encounter. </a:t>
            </a:r>
          </a:p>
          <a:p>
            <a:pPr marL="869950" lvl="1" indent="-412750">
              <a:spcBef>
                <a:spcPts val="600"/>
              </a:spcBef>
              <a:buFont typeface="Arial" pitchFamily="34" charset="0"/>
              <a:buChar char="•"/>
            </a:pPr>
            <a:r>
              <a:rPr lang="en-US" dirty="0" smtClean="0">
                <a:solidFill>
                  <a:srgbClr val="003366"/>
                </a:solidFill>
              </a:rPr>
              <a:t>The process of order selection also builds a customized patient education handout that includes a fixed text monograph about the condition or health maintenance topic that the template addresses. </a:t>
            </a:r>
          </a:p>
          <a:p>
            <a:pPr lvl="1"/>
            <a:endParaRPr lang="en-US" sz="1200" dirty="0" smtClean="0"/>
          </a:p>
          <a:p>
            <a:pPr marL="457200" lvl="2">
              <a:spcBef>
                <a:spcPts val="600"/>
              </a:spcBef>
            </a:pPr>
            <a:endParaRPr lang="en-US" sz="1200" dirty="0" smtClean="0">
              <a:solidFill>
                <a:schemeClr val="bg1"/>
              </a:solidFill>
            </a:endParaRPr>
          </a:p>
          <a:p>
            <a:pPr lvl="1"/>
            <a:endParaRPr lang="en-US" dirty="0" smtClean="0"/>
          </a:p>
          <a:p>
            <a:pPr marL="403225" lvl="1" indent="-342900"/>
            <a:endParaRPr lang="en-US" dirty="0">
              <a:solidFill>
                <a:schemeClr val="bg1"/>
              </a:solidFill>
            </a:endParaRPr>
          </a:p>
        </p:txBody>
      </p:sp>
      <p:sp>
        <p:nvSpPr>
          <p:cNvPr id="6" name="TextBox 5"/>
          <p:cNvSpPr txBox="1"/>
          <p:nvPr/>
        </p:nvSpPr>
        <p:spPr>
          <a:xfrm>
            <a:off x="1219200" y="1295400"/>
            <a:ext cx="6934200" cy="584775"/>
          </a:xfrm>
          <a:prstGeom prst="rect">
            <a:avLst/>
          </a:prstGeom>
          <a:noFill/>
        </p:spPr>
        <p:txBody>
          <a:bodyPr wrap="square" rtlCol="0">
            <a:spAutoFit/>
          </a:bodyPr>
          <a:lstStyle/>
          <a:p>
            <a:pPr algn="ctr"/>
            <a:r>
              <a:rPr lang="en-US" sz="3200" dirty="0" smtClean="0">
                <a:solidFill>
                  <a:schemeClr val="bg1"/>
                </a:solidFill>
              </a:rPr>
              <a:t>What is a CareGuide</a:t>
            </a:r>
            <a:r>
              <a:rPr lang="en-US" sz="3200" dirty="0" smtClean="0">
                <a:solidFill>
                  <a:srgbClr val="003366"/>
                </a:solidFill>
              </a:rPr>
              <a:t>?</a:t>
            </a:r>
            <a:endParaRPr lang="en-US" sz="3200" dirty="0">
              <a:solidFill>
                <a:srgbClr val="003366"/>
              </a:solidFill>
            </a:endParaRPr>
          </a:p>
        </p:txBody>
      </p:sp>
      <p:sp>
        <p:nvSpPr>
          <p:cNvPr id="7" name="TextBox 6"/>
          <p:cNvSpPr txBox="1"/>
          <p:nvPr/>
        </p:nvSpPr>
        <p:spPr>
          <a:xfrm>
            <a:off x="304800" y="13716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What is a CareGuide?</a:t>
            </a:r>
            <a:endParaRPr lang="en-US" sz="3200" dirty="0">
              <a:solidFill>
                <a:srgbClr val="003366"/>
              </a:solidFill>
            </a:endParaRP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752600"/>
            <a:ext cx="8534400" cy="48006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 name="TextBox 2"/>
          <p:cNvSpPr txBox="1"/>
          <p:nvPr/>
        </p:nvSpPr>
        <p:spPr>
          <a:xfrm>
            <a:off x="304800" y="1981200"/>
            <a:ext cx="4419600" cy="2693045"/>
          </a:xfrm>
          <a:prstGeom prst="rect">
            <a:avLst/>
          </a:prstGeom>
          <a:noFill/>
        </p:spPr>
        <p:txBody>
          <a:bodyPr wrap="square" rtlCol="0">
            <a:spAutoFit/>
          </a:bodyPr>
          <a:lstStyle/>
          <a:p>
            <a:endParaRPr lang="en-US" sz="1600" dirty="0" smtClean="0">
              <a:solidFill>
                <a:schemeClr val="bg1"/>
              </a:solidFill>
            </a:endParaRPr>
          </a:p>
          <a:p>
            <a:endParaRPr lang="en-US" sz="1600" dirty="0">
              <a:solidFill>
                <a:srgbClr val="003366"/>
              </a:solidFill>
            </a:endParaRPr>
          </a:p>
          <a:p>
            <a:pPr marL="168275" lvl="1"/>
            <a:r>
              <a:rPr lang="en-US" sz="1600" dirty="0" smtClean="0">
                <a:solidFill>
                  <a:srgbClr val="003366"/>
                </a:solidFill>
              </a:rPr>
              <a:t>There are four different types of CareGuides</a:t>
            </a:r>
          </a:p>
          <a:p>
            <a:pPr marL="1371600" lvl="2" indent="-457200">
              <a:spcBef>
                <a:spcPts val="600"/>
              </a:spcBef>
              <a:buFont typeface="+mj-lt"/>
              <a:buAutoNum type="arabicPeriod"/>
            </a:pPr>
            <a:r>
              <a:rPr lang="en-US" sz="1600" b="1" dirty="0" smtClean="0">
                <a:solidFill>
                  <a:srgbClr val="003366"/>
                </a:solidFill>
              </a:rPr>
              <a:t>Symptom Based</a:t>
            </a:r>
            <a:endParaRPr lang="en-US" sz="1600" dirty="0" smtClean="0">
              <a:solidFill>
                <a:srgbClr val="003366"/>
              </a:solidFill>
            </a:endParaRPr>
          </a:p>
          <a:p>
            <a:pPr marL="1371600" lvl="2" indent="-457200">
              <a:spcBef>
                <a:spcPts val="600"/>
              </a:spcBef>
              <a:buFont typeface="+mj-lt"/>
              <a:buAutoNum type="arabicPeriod"/>
            </a:pPr>
            <a:r>
              <a:rPr lang="en-US" sz="1600" b="1" dirty="0" smtClean="0">
                <a:solidFill>
                  <a:srgbClr val="003366"/>
                </a:solidFill>
              </a:rPr>
              <a:t>Diagnosis Based</a:t>
            </a:r>
            <a:endParaRPr lang="en-US" sz="1600" dirty="0" smtClean="0">
              <a:solidFill>
                <a:srgbClr val="003366"/>
              </a:solidFill>
            </a:endParaRPr>
          </a:p>
          <a:p>
            <a:pPr marL="1371600" lvl="2" indent="-457200">
              <a:spcBef>
                <a:spcPts val="600"/>
              </a:spcBef>
              <a:buFont typeface="+mj-lt"/>
              <a:buAutoNum type="arabicPeriod"/>
            </a:pPr>
            <a:r>
              <a:rPr lang="en-US" sz="1600" b="1" dirty="0" smtClean="0">
                <a:solidFill>
                  <a:srgbClr val="003366"/>
                </a:solidFill>
              </a:rPr>
              <a:t>Procedure Based</a:t>
            </a:r>
            <a:endParaRPr lang="en-US" sz="1600" dirty="0" smtClean="0">
              <a:solidFill>
                <a:srgbClr val="003366"/>
              </a:solidFill>
            </a:endParaRPr>
          </a:p>
          <a:p>
            <a:pPr marL="1371600" lvl="2" indent="-457200">
              <a:spcBef>
                <a:spcPts val="600"/>
              </a:spcBef>
              <a:buFont typeface="+mj-lt"/>
              <a:buAutoNum type="arabicPeriod"/>
            </a:pPr>
            <a:r>
              <a:rPr lang="en-US" sz="1600" b="1" dirty="0" smtClean="0">
                <a:solidFill>
                  <a:srgbClr val="003366"/>
                </a:solidFill>
              </a:rPr>
              <a:t>Health-Maintenance Based</a:t>
            </a:r>
          </a:p>
          <a:p>
            <a:pPr marL="1371600" lvl="2" indent="-457200">
              <a:spcBef>
                <a:spcPts val="600"/>
              </a:spcBef>
            </a:pPr>
            <a:endParaRPr lang="en-US" sz="1600" b="1" dirty="0" smtClean="0">
              <a:solidFill>
                <a:srgbClr val="003366"/>
              </a:solidFill>
            </a:endParaRPr>
          </a:p>
          <a:p>
            <a:pPr lvl="2">
              <a:buFont typeface="Arial" pitchFamily="34" charset="0"/>
              <a:buChar char="•"/>
            </a:pPr>
            <a:endParaRPr lang="en-US" sz="1600" dirty="0" smtClean="0">
              <a:solidFill>
                <a:srgbClr val="003366"/>
              </a:solidFill>
            </a:endParaRPr>
          </a:p>
        </p:txBody>
      </p:sp>
      <p:sp>
        <p:nvSpPr>
          <p:cNvPr id="6" name="TextBox 5"/>
          <p:cNvSpPr txBox="1"/>
          <p:nvPr/>
        </p:nvSpPr>
        <p:spPr>
          <a:xfrm>
            <a:off x="304800" y="12192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What is a CareGuide?</a:t>
            </a:r>
            <a:endParaRPr lang="en-US" sz="3200" dirty="0">
              <a:solidFill>
                <a:srgbClr val="003366"/>
              </a:solidFill>
            </a:endParaRPr>
          </a:p>
        </p:txBody>
      </p:sp>
      <p:sp>
        <p:nvSpPr>
          <p:cNvPr id="5" name="Explosion 1 4"/>
          <p:cNvSpPr/>
          <p:nvPr/>
        </p:nvSpPr>
        <p:spPr bwMode="auto">
          <a:xfrm rot="20415749">
            <a:off x="5185008" y="4176607"/>
            <a:ext cx="3962400" cy="2514600"/>
          </a:xfrm>
          <a:prstGeom prst="irregularSeal1">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 name="TextBox 6"/>
          <p:cNvSpPr txBox="1"/>
          <p:nvPr/>
        </p:nvSpPr>
        <p:spPr>
          <a:xfrm rot="20481650">
            <a:off x="6099604" y="4918128"/>
            <a:ext cx="1905000" cy="830997"/>
          </a:xfrm>
          <a:prstGeom prst="rect">
            <a:avLst/>
          </a:prstGeom>
          <a:noFill/>
        </p:spPr>
        <p:txBody>
          <a:bodyPr wrap="square" rtlCol="0">
            <a:spAutoFit/>
          </a:bodyPr>
          <a:lstStyle/>
          <a:p>
            <a:pPr algn="ctr"/>
            <a:r>
              <a:rPr lang="en-US" sz="4800" dirty="0" smtClean="0">
                <a:solidFill>
                  <a:srgbClr val="003366"/>
                </a:solidFill>
              </a:rPr>
              <a:t>963</a:t>
            </a:r>
            <a:endParaRPr lang="en-US" sz="4800" dirty="0">
              <a:solidFill>
                <a:srgbClr val="003366"/>
              </a:solidFill>
            </a:endParaRP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28600" y="1600200"/>
            <a:ext cx="8534400" cy="49530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400" dirty="0">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strike="noStrike" cap="none" normalizeH="0" baseline="0" dirty="0" smtClean="0">
              <a:ln>
                <a:noFill/>
              </a:ln>
              <a:solidFill>
                <a:schemeClr val="bg1"/>
              </a:solidFill>
              <a:effectLst/>
              <a:latin typeface="Arial" charset="0"/>
              <a:ea typeface="ＭＳ Ｐゴシック" charset="-128"/>
              <a:cs typeface="ＭＳ Ｐゴシック" charset="-128"/>
            </a:endParaRPr>
          </a:p>
          <a:p>
            <a:pPr marL="914400" marR="0" indent="-457200" algn="l" defTabSz="914400" rtl="0" eaLnBrk="0" fontAlgn="base" latinLnBrk="0" hangingPunct="0">
              <a:lnSpc>
                <a:spcPct val="100000"/>
              </a:lnSpc>
              <a:spcBef>
                <a:spcPct val="0"/>
              </a:spcBef>
              <a:spcAft>
                <a:spcPct val="0"/>
              </a:spcAft>
              <a:buClrTx/>
              <a:buSzTx/>
              <a:buFontTx/>
              <a:buNone/>
              <a:tabLst/>
            </a:pPr>
            <a:r>
              <a:rPr lang="en-US" sz="1600" dirty="0" smtClean="0">
                <a:solidFill>
                  <a:srgbClr val="003366"/>
                </a:solidFill>
                <a:latin typeface="Arial" charset="0"/>
                <a:ea typeface="ＭＳ Ｐゴシック" charset="-128"/>
                <a:cs typeface="ＭＳ Ｐゴシック" charset="-128"/>
              </a:rPr>
              <a:t>CareGuides consist of :</a:t>
            </a:r>
          </a:p>
          <a:p>
            <a:pPr marL="1371600" lvl="2" indent="-457200" eaLnBrk="0" fontAlgn="base" hangingPunct="0">
              <a:spcBef>
                <a:spcPts val="600"/>
              </a:spcBef>
              <a:spcAft>
                <a:spcPct val="0"/>
              </a:spcAft>
              <a:buFont typeface="Arial" pitchFamily="34" charset="0"/>
              <a:buChar char="•"/>
            </a:pPr>
            <a:r>
              <a:rPr lang="en-US" sz="1600" dirty="0" smtClean="0">
                <a:solidFill>
                  <a:srgbClr val="003366"/>
                </a:solidFill>
                <a:latin typeface="Arial" charset="0"/>
                <a:ea typeface="ＭＳ Ｐゴシック" charset="-128"/>
                <a:cs typeface="ＭＳ Ｐゴシック" charset="-128"/>
              </a:rPr>
              <a:t>Medications</a:t>
            </a:r>
          </a:p>
          <a:p>
            <a:pPr marL="1371600" lvl="2" indent="-457200" eaLnBrk="0" fontAlgn="base" hangingPunct="0">
              <a:spcBef>
                <a:spcPts val="600"/>
              </a:spcBef>
              <a:spcAft>
                <a:spcPct val="0"/>
              </a:spcAft>
              <a:buFont typeface="Arial" pitchFamily="34" charset="0"/>
              <a:buChar char="•"/>
            </a:pPr>
            <a:r>
              <a:rPr lang="en-US" sz="1600" dirty="0" smtClean="0">
                <a:solidFill>
                  <a:srgbClr val="003366"/>
                </a:solidFill>
                <a:latin typeface="Arial" charset="0"/>
                <a:ea typeface="ＭＳ Ｐゴシック" charset="-128"/>
                <a:cs typeface="ＭＳ Ｐゴシック" charset="-128"/>
              </a:rPr>
              <a:t>Orders</a:t>
            </a:r>
          </a:p>
          <a:p>
            <a:pPr marL="1828800" lvl="5" indent="-457200" eaLnBrk="0" fontAlgn="base" hangingPunct="0">
              <a:spcBef>
                <a:spcPts val="600"/>
              </a:spcBef>
              <a:spcAft>
                <a:spcPct val="0"/>
              </a:spcAft>
              <a:buFont typeface="Arial" pitchFamily="34" charset="0"/>
              <a:buChar char="•"/>
            </a:pPr>
            <a:r>
              <a:rPr lang="en-US" sz="1600" dirty="0" smtClean="0">
                <a:solidFill>
                  <a:srgbClr val="003366"/>
                </a:solidFill>
                <a:latin typeface="Arial" charset="0"/>
                <a:ea typeface="ＭＳ Ｐゴシック" charset="-128"/>
                <a:cs typeface="ＭＳ Ｐゴシック" charset="-128"/>
              </a:rPr>
              <a:t>Consults</a:t>
            </a:r>
          </a:p>
          <a:p>
            <a:pPr marL="1828800" lvl="5" indent="-457200" eaLnBrk="0" fontAlgn="base" hangingPunct="0">
              <a:spcBef>
                <a:spcPts val="600"/>
              </a:spcBef>
              <a:spcAft>
                <a:spcPct val="0"/>
              </a:spcAft>
              <a:buFont typeface="Arial" pitchFamily="34" charset="0"/>
              <a:buChar char="•"/>
            </a:pPr>
            <a:r>
              <a:rPr lang="en-US" sz="1600" dirty="0" smtClean="0">
                <a:solidFill>
                  <a:srgbClr val="003366"/>
                </a:solidFill>
                <a:latin typeface="Arial" charset="0"/>
                <a:ea typeface="ＭＳ Ｐゴシック" charset="-128"/>
                <a:cs typeface="ＭＳ Ｐゴシック" charset="-128"/>
              </a:rPr>
              <a:t>Referrals</a:t>
            </a:r>
          </a:p>
          <a:p>
            <a:pPr marL="1828800" lvl="5" indent="-457200" eaLnBrk="0" fontAlgn="base" hangingPunct="0">
              <a:spcBef>
                <a:spcPts val="600"/>
              </a:spcBef>
              <a:spcAft>
                <a:spcPct val="0"/>
              </a:spcAft>
              <a:buFont typeface="Arial" pitchFamily="34" charset="0"/>
              <a:buChar char="•"/>
            </a:pPr>
            <a:r>
              <a:rPr lang="en-US" sz="1600" dirty="0" smtClean="0">
                <a:solidFill>
                  <a:srgbClr val="003366"/>
                </a:solidFill>
                <a:latin typeface="Arial" charset="0"/>
                <a:ea typeface="ＭＳ Ｐゴシック" charset="-128"/>
                <a:cs typeface="ＭＳ Ｐゴシック" charset="-128"/>
              </a:rPr>
              <a:t>Follow-up orders</a:t>
            </a:r>
          </a:p>
          <a:p>
            <a:pPr marL="1828800" lvl="5" indent="-457200" eaLnBrk="0" fontAlgn="base" hangingPunct="0">
              <a:spcBef>
                <a:spcPts val="600"/>
              </a:spcBef>
              <a:spcAft>
                <a:spcPct val="0"/>
              </a:spcAft>
              <a:buFont typeface="Arial" pitchFamily="34" charset="0"/>
              <a:buChar char="•"/>
            </a:pPr>
            <a:r>
              <a:rPr lang="en-US" sz="1600" dirty="0" smtClean="0">
                <a:solidFill>
                  <a:srgbClr val="003366"/>
                </a:solidFill>
                <a:latin typeface="Arial" charset="0"/>
                <a:ea typeface="ＭＳ Ｐゴシック" charset="-128"/>
                <a:cs typeface="ＭＳ Ｐゴシック" charset="-128"/>
              </a:rPr>
              <a:t>Labs</a:t>
            </a:r>
          </a:p>
          <a:p>
            <a:pPr marL="1828800" lvl="5" indent="-457200" eaLnBrk="0" fontAlgn="base" hangingPunct="0">
              <a:spcBef>
                <a:spcPts val="600"/>
              </a:spcBef>
              <a:spcAft>
                <a:spcPct val="0"/>
              </a:spcAft>
              <a:buFont typeface="Arial" pitchFamily="34" charset="0"/>
              <a:buChar char="•"/>
            </a:pPr>
            <a:r>
              <a:rPr lang="en-US" sz="1600" dirty="0" smtClean="0">
                <a:solidFill>
                  <a:srgbClr val="003366"/>
                </a:solidFill>
                <a:latin typeface="Arial" charset="0"/>
                <a:ea typeface="ＭＳ Ｐゴシック" charset="-128"/>
                <a:cs typeface="ＭＳ Ｐゴシック" charset="-128"/>
              </a:rPr>
              <a:t>Procedures</a:t>
            </a:r>
          </a:p>
          <a:p>
            <a:pPr marL="1828800" lvl="5" indent="-457200" eaLnBrk="0" fontAlgn="base" hangingPunct="0">
              <a:spcBef>
                <a:spcPts val="600"/>
              </a:spcBef>
              <a:spcAft>
                <a:spcPct val="0"/>
              </a:spcAft>
              <a:buFont typeface="Arial" pitchFamily="34" charset="0"/>
              <a:buChar char="•"/>
            </a:pPr>
            <a:r>
              <a:rPr lang="en-US" sz="1600" dirty="0" smtClean="0">
                <a:solidFill>
                  <a:srgbClr val="003366"/>
                </a:solidFill>
                <a:latin typeface="Arial" charset="0"/>
                <a:ea typeface="ＭＳ Ｐゴシック" charset="-128"/>
                <a:cs typeface="ＭＳ Ｐゴシック" charset="-128"/>
              </a:rPr>
              <a:t>Radiology</a:t>
            </a:r>
          </a:p>
          <a:p>
            <a:pPr marL="1828800" lvl="5" indent="-457200" eaLnBrk="0" fontAlgn="base" hangingPunct="0">
              <a:spcBef>
                <a:spcPts val="600"/>
              </a:spcBef>
              <a:spcAft>
                <a:spcPct val="0"/>
              </a:spcAft>
              <a:buFont typeface="Arial" pitchFamily="34" charset="0"/>
              <a:buChar char="•"/>
            </a:pPr>
            <a:r>
              <a:rPr lang="en-US" sz="1600" dirty="0" smtClean="0">
                <a:solidFill>
                  <a:srgbClr val="003366"/>
                </a:solidFill>
                <a:latin typeface="Arial" charset="0"/>
                <a:ea typeface="ＭＳ Ｐゴシック" charset="-128"/>
                <a:cs typeface="ＭＳ Ｐゴシック" charset="-128"/>
              </a:rPr>
              <a:t>Patient Precautions</a:t>
            </a:r>
          </a:p>
          <a:p>
            <a:pPr marL="1828800" lvl="5" indent="-457200" eaLnBrk="0" fontAlgn="base" hangingPunct="0">
              <a:spcBef>
                <a:spcPts val="600"/>
              </a:spcBef>
              <a:spcAft>
                <a:spcPct val="0"/>
              </a:spcAft>
              <a:buFont typeface="Arial" pitchFamily="34" charset="0"/>
              <a:buChar char="•"/>
            </a:pPr>
            <a:r>
              <a:rPr lang="en-US" sz="1600" dirty="0" smtClean="0">
                <a:solidFill>
                  <a:srgbClr val="003366"/>
                </a:solidFill>
                <a:latin typeface="Arial" charset="0"/>
                <a:ea typeface="ＭＳ Ｐゴシック" charset="-128"/>
                <a:cs typeface="ＭＳ Ｐゴシック" charset="-128"/>
              </a:rPr>
              <a:t>Patient Instructions</a:t>
            </a:r>
          </a:p>
          <a:p>
            <a:pPr marL="1371600" lvl="2" indent="-457200" eaLnBrk="0" fontAlgn="base" hangingPunct="0">
              <a:spcBef>
                <a:spcPts val="600"/>
              </a:spcBef>
              <a:spcAft>
                <a:spcPct val="0"/>
              </a:spcAft>
              <a:buFont typeface="Arial" pitchFamily="34" charset="0"/>
              <a:buChar char="•"/>
            </a:pPr>
            <a:r>
              <a:rPr lang="en-US" sz="1600" dirty="0" smtClean="0">
                <a:solidFill>
                  <a:srgbClr val="003366"/>
                </a:solidFill>
                <a:latin typeface="Arial" charset="0"/>
                <a:ea typeface="ＭＳ Ｐゴシック" charset="-128"/>
                <a:cs typeface="ＭＳ Ｐゴシック" charset="-128"/>
              </a:rPr>
              <a:t>Guidelines for any medication or non-medication orders</a:t>
            </a:r>
          </a:p>
          <a:p>
            <a:pPr marL="1371600" lvl="2" indent="-457200" eaLnBrk="0" fontAlgn="base" hangingPunct="0">
              <a:spcBef>
                <a:spcPts val="600"/>
              </a:spcBef>
              <a:spcAft>
                <a:spcPct val="0"/>
              </a:spcAft>
              <a:buFont typeface="Arial" pitchFamily="34" charset="0"/>
              <a:buChar char="•"/>
            </a:pPr>
            <a:r>
              <a:rPr lang="en-US" sz="1600" dirty="0" smtClean="0">
                <a:solidFill>
                  <a:srgbClr val="003366"/>
                </a:solidFill>
                <a:latin typeface="Arial" charset="0"/>
                <a:ea typeface="ＭＳ Ｐゴシック" charset="-128"/>
                <a:cs typeface="ＭＳ Ｐゴシック" charset="-128"/>
              </a:rPr>
              <a:t>Monographs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strike="noStrike" cap="none" normalizeH="0" baseline="0" dirty="0" smtClean="0">
              <a:ln>
                <a:noFill/>
              </a:ln>
              <a:solidFill>
                <a:schemeClr val="bg1"/>
              </a:solidFill>
              <a:effectLst/>
              <a:latin typeface="Arial" charset="0"/>
              <a:ea typeface="ＭＳ Ｐゴシック" charset="-128"/>
              <a:cs typeface="ＭＳ Ｐゴシック" charset="-128"/>
            </a:endParaRPr>
          </a:p>
        </p:txBody>
      </p:sp>
      <p:sp>
        <p:nvSpPr>
          <p:cNvPr id="6" name="TextBox 5"/>
          <p:cNvSpPr txBox="1"/>
          <p:nvPr/>
        </p:nvSpPr>
        <p:spPr>
          <a:xfrm>
            <a:off x="228600" y="13716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What is a CareGuide?</a:t>
            </a:r>
            <a:endParaRPr lang="en-US" sz="3200" dirty="0">
              <a:solidFill>
                <a:srgbClr val="003366"/>
              </a:solidFill>
            </a:endParaRPr>
          </a:p>
        </p:txBody>
      </p:sp>
      <p:pic>
        <p:nvPicPr>
          <p:cNvPr id="7" name="Picture 2" descr="http://blog.drfirst.com/wp-content/uploads/2010/02/rxPad.jpg"/>
          <p:cNvPicPr>
            <a:picLocks noChangeAspect="1" noChangeArrowheads="1"/>
          </p:cNvPicPr>
          <p:nvPr/>
        </p:nvPicPr>
        <p:blipFill>
          <a:blip r:embed="rId3" cstate="print"/>
          <a:srcRect/>
          <a:stretch>
            <a:fillRect/>
          </a:stretch>
        </p:blipFill>
        <p:spPr bwMode="auto">
          <a:xfrm>
            <a:off x="4876800" y="2819400"/>
            <a:ext cx="2238375" cy="2231925"/>
          </a:xfrm>
          <a:prstGeom prst="rect">
            <a:avLst/>
          </a:prstGeom>
          <a:noFill/>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28600" y="1600200"/>
            <a:ext cx="8534400" cy="49530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400" dirty="0">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strike="noStrike" cap="none" normalizeH="0" baseline="0" dirty="0" smtClean="0">
              <a:ln>
                <a:noFill/>
              </a:ln>
              <a:solidFill>
                <a:schemeClr val="bg1"/>
              </a:solidFill>
              <a:effectLst/>
              <a:latin typeface="Arial" charset="0"/>
              <a:ea typeface="ＭＳ Ｐゴシック" charset="-128"/>
              <a:cs typeface="ＭＳ Ｐゴシック" charset="-128"/>
            </a:endParaRPr>
          </a:p>
          <a:p>
            <a:pPr marL="168275" lvl="1"/>
            <a:endParaRPr lang="en-US" sz="1600" dirty="0" smtClean="0">
              <a:solidFill>
                <a:srgbClr val="003366"/>
              </a:solidFill>
            </a:endParaRPr>
          </a:p>
          <a:p>
            <a:pPr marL="168275" lvl="1"/>
            <a:endParaRPr lang="en-US" sz="1600" dirty="0" smtClean="0">
              <a:solidFill>
                <a:srgbClr val="003366"/>
              </a:solidFill>
            </a:endParaRPr>
          </a:p>
          <a:p>
            <a:pPr marL="168275" lvl="1"/>
            <a:endParaRPr lang="en-US" sz="1600" dirty="0" smtClean="0">
              <a:solidFill>
                <a:srgbClr val="003366"/>
              </a:solidFill>
            </a:endParaRPr>
          </a:p>
          <a:p>
            <a:pPr marL="168275" lvl="1"/>
            <a:r>
              <a:rPr lang="en-US" sz="1600" dirty="0" smtClean="0">
                <a:solidFill>
                  <a:srgbClr val="003366"/>
                </a:solidFill>
              </a:rPr>
              <a:t>Monographs:</a:t>
            </a:r>
          </a:p>
          <a:p>
            <a:pPr marL="1371600" lvl="2" indent="-457200">
              <a:spcBef>
                <a:spcPts val="600"/>
              </a:spcBef>
              <a:buFont typeface="Arial" pitchFamily="34" charset="0"/>
              <a:buChar char="•"/>
            </a:pPr>
            <a:r>
              <a:rPr lang="en-US" sz="1600" dirty="0" smtClean="0">
                <a:solidFill>
                  <a:srgbClr val="003366"/>
                </a:solidFill>
              </a:rPr>
              <a:t>Careguides also have a standard question and answer monograph </a:t>
            </a:r>
          </a:p>
          <a:p>
            <a:pPr marL="1371600" lvl="2" indent="-457200">
              <a:spcBef>
                <a:spcPts val="600"/>
              </a:spcBef>
              <a:buFont typeface="Arial" pitchFamily="34" charset="0"/>
              <a:buChar char="•"/>
            </a:pPr>
            <a:r>
              <a:rPr lang="en-US" sz="1600" dirty="0" smtClean="0">
                <a:solidFill>
                  <a:srgbClr val="003366"/>
                </a:solidFill>
              </a:rPr>
              <a:t>Written at the 5</a:t>
            </a:r>
            <a:r>
              <a:rPr lang="en-US" sz="1600" baseline="30000" dirty="0" smtClean="0">
                <a:solidFill>
                  <a:srgbClr val="003366"/>
                </a:solidFill>
              </a:rPr>
              <a:t>th</a:t>
            </a:r>
            <a:r>
              <a:rPr lang="en-US" sz="1600" dirty="0" smtClean="0">
                <a:solidFill>
                  <a:srgbClr val="003366"/>
                </a:solidFill>
              </a:rPr>
              <a:t> to 7</a:t>
            </a:r>
            <a:r>
              <a:rPr lang="en-US" sz="1600" baseline="30000" dirty="0" smtClean="0">
                <a:solidFill>
                  <a:srgbClr val="003366"/>
                </a:solidFill>
              </a:rPr>
              <a:t>th</a:t>
            </a:r>
            <a:r>
              <a:rPr lang="en-US" sz="1600" dirty="0" smtClean="0">
                <a:solidFill>
                  <a:srgbClr val="003366"/>
                </a:solidFill>
              </a:rPr>
              <a:t> grade reading level.  </a:t>
            </a:r>
          </a:p>
          <a:p>
            <a:pPr marL="1371600" lvl="2" indent="-457200">
              <a:spcBef>
                <a:spcPts val="600"/>
              </a:spcBef>
              <a:buFont typeface="Arial" pitchFamily="34" charset="0"/>
              <a:buChar char="•"/>
            </a:pPr>
            <a:r>
              <a:rPr lang="en-US" sz="1600" dirty="0" smtClean="0">
                <a:solidFill>
                  <a:srgbClr val="003366"/>
                </a:solidFill>
              </a:rPr>
              <a:t>Can choose to replace the standard monographs with a free-text monograph</a:t>
            </a:r>
          </a:p>
          <a:p>
            <a:pPr marL="1371600" lvl="2" indent="-457200">
              <a:spcBef>
                <a:spcPts val="600"/>
              </a:spcBef>
              <a:buFont typeface="Arial" pitchFamily="34" charset="0"/>
              <a:buChar char="•"/>
            </a:pPr>
            <a:r>
              <a:rPr lang="en-US" sz="1600" dirty="0" smtClean="0">
                <a:solidFill>
                  <a:srgbClr val="003366"/>
                </a:solidFill>
              </a:rPr>
              <a:t>Spanish –translated monographs are available.</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strike="noStrike" cap="none" normalizeH="0" baseline="0" dirty="0" smtClean="0">
              <a:ln>
                <a:noFill/>
              </a:ln>
              <a:solidFill>
                <a:schemeClr val="bg1"/>
              </a:solidFill>
              <a:effectLst/>
              <a:latin typeface="Arial" charset="0"/>
              <a:ea typeface="ＭＳ Ｐゴシック" charset="-128"/>
              <a:cs typeface="ＭＳ Ｐゴシック" charset="-128"/>
            </a:endParaRPr>
          </a:p>
        </p:txBody>
      </p:sp>
      <p:sp>
        <p:nvSpPr>
          <p:cNvPr id="6" name="TextBox 5"/>
          <p:cNvSpPr txBox="1"/>
          <p:nvPr/>
        </p:nvSpPr>
        <p:spPr>
          <a:xfrm>
            <a:off x="228600" y="13716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What is a Monograph?</a:t>
            </a:r>
            <a:endParaRPr lang="en-US" sz="3200" dirty="0">
              <a:solidFill>
                <a:srgbClr val="003366"/>
              </a:solidFill>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28600" y="1600200"/>
            <a:ext cx="8534400" cy="4953000"/>
          </a:xfrm>
          <a:prstGeom prst="rect">
            <a:avLst/>
          </a:prstGeom>
          <a:solidFill>
            <a:schemeClr val="bg1"/>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400" dirty="0">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strike="noStrike" cap="none" normalizeH="0" baseline="0" dirty="0" smtClean="0">
              <a:ln>
                <a:noFill/>
              </a:ln>
              <a:solidFill>
                <a:schemeClr val="bg1"/>
              </a:solidFill>
              <a:effectLst/>
              <a:latin typeface="Arial" charset="0"/>
              <a:ea typeface="ＭＳ Ｐゴシック" charset="-128"/>
              <a:cs typeface="ＭＳ Ｐゴシック" charset="-128"/>
            </a:endParaRPr>
          </a:p>
        </p:txBody>
      </p:sp>
      <p:sp>
        <p:nvSpPr>
          <p:cNvPr id="6" name="TextBox 5"/>
          <p:cNvSpPr txBox="1"/>
          <p:nvPr/>
        </p:nvSpPr>
        <p:spPr>
          <a:xfrm>
            <a:off x="228600" y="1371600"/>
            <a:ext cx="8534400" cy="584775"/>
          </a:xfrm>
          <a:prstGeom prst="rect">
            <a:avLst/>
          </a:prstGeom>
          <a:solidFill>
            <a:schemeClr val="accent1"/>
          </a:solidFill>
          <a:ln>
            <a:solidFill>
              <a:schemeClr val="accent6"/>
            </a:solidFill>
          </a:ln>
        </p:spPr>
        <p:txBody>
          <a:bodyPr wrap="square" rtlCol="0">
            <a:spAutoFit/>
          </a:bodyPr>
          <a:lstStyle/>
          <a:p>
            <a:pPr algn="ctr"/>
            <a:r>
              <a:rPr lang="en-US" sz="3200" dirty="0" smtClean="0">
                <a:solidFill>
                  <a:srgbClr val="003366"/>
                </a:solidFill>
              </a:rPr>
              <a:t>What are Guidelines?</a:t>
            </a:r>
            <a:endParaRPr lang="en-US" sz="3200" dirty="0">
              <a:solidFill>
                <a:srgbClr val="003366"/>
              </a:solidFill>
            </a:endParaRPr>
          </a:p>
        </p:txBody>
      </p:sp>
      <p:pic>
        <p:nvPicPr>
          <p:cNvPr id="51202" name="Picture 2"/>
          <p:cNvPicPr>
            <a:picLocks noChangeAspect="1" noChangeArrowheads="1"/>
          </p:cNvPicPr>
          <p:nvPr/>
        </p:nvPicPr>
        <p:blipFill>
          <a:blip r:embed="rId3" cstate="print"/>
          <a:srcRect l="21875" t="38000" r="47188" b="17000"/>
          <a:stretch>
            <a:fillRect/>
          </a:stretch>
        </p:blipFill>
        <p:spPr bwMode="auto">
          <a:xfrm>
            <a:off x="152400" y="4191000"/>
            <a:ext cx="2514600" cy="2286000"/>
          </a:xfrm>
          <a:prstGeom prst="rect">
            <a:avLst/>
          </a:prstGeom>
          <a:noFill/>
          <a:ln w="9525">
            <a:noFill/>
            <a:miter lim="800000"/>
            <a:headEnd/>
            <a:tailEnd/>
          </a:ln>
        </p:spPr>
      </p:pic>
      <p:sp>
        <p:nvSpPr>
          <p:cNvPr id="5" name="TextBox 4"/>
          <p:cNvSpPr txBox="1"/>
          <p:nvPr/>
        </p:nvSpPr>
        <p:spPr>
          <a:xfrm>
            <a:off x="914400" y="2133600"/>
            <a:ext cx="7848600" cy="4355038"/>
          </a:xfrm>
          <a:prstGeom prst="rect">
            <a:avLst/>
          </a:prstGeom>
          <a:noFill/>
        </p:spPr>
        <p:txBody>
          <a:bodyPr wrap="square" rtlCol="0">
            <a:spAutoFit/>
          </a:bodyPr>
          <a:lstStyle/>
          <a:p>
            <a:pPr marL="685800" lvl="1" indent="-457200">
              <a:spcBef>
                <a:spcPts val="600"/>
              </a:spcBef>
              <a:buFont typeface="Arial" pitchFamily="34" charset="0"/>
              <a:buChar char="•"/>
            </a:pPr>
            <a:r>
              <a:rPr lang="en-US" sz="1600" dirty="0" smtClean="0">
                <a:solidFill>
                  <a:srgbClr val="003366"/>
                </a:solidFill>
                <a:latin typeface="Arial" charset="0"/>
                <a:ea typeface="ＭＳ Ｐゴシック" charset="-128"/>
              </a:rPr>
              <a:t>Allscripts refers to Guidelines as “JRJITI” or “Just Right, Just in Time Information”</a:t>
            </a:r>
          </a:p>
          <a:p>
            <a:pPr marL="685800" lvl="1" indent="-457200">
              <a:spcBef>
                <a:spcPts val="600"/>
              </a:spcBef>
              <a:buFont typeface="Arial" pitchFamily="34" charset="0"/>
              <a:buChar char="•"/>
            </a:pPr>
            <a:r>
              <a:rPr lang="en-US" sz="1600" dirty="0" smtClean="0">
                <a:solidFill>
                  <a:srgbClr val="003366"/>
                </a:solidFill>
                <a:latin typeface="Arial" charset="0"/>
                <a:ea typeface="ＭＳ Ｐゴシック" charset="-128"/>
              </a:rPr>
              <a:t>Two types of Guidelines</a:t>
            </a:r>
          </a:p>
          <a:p>
            <a:pPr marL="2286000" lvl="4" indent="-457200">
              <a:spcBef>
                <a:spcPts val="600"/>
              </a:spcBef>
              <a:buFont typeface="+mj-lt"/>
              <a:buAutoNum type="arabicPeriod"/>
            </a:pPr>
            <a:r>
              <a:rPr lang="en-US" sz="1600" dirty="0" smtClean="0">
                <a:solidFill>
                  <a:srgbClr val="003366"/>
                </a:solidFill>
                <a:latin typeface="Arial" charset="0"/>
                <a:ea typeface="ＭＳ Ｐゴシック" charset="-128"/>
              </a:rPr>
              <a:t>Item Guidelines – Applies to orders reminders, instructions, follow-ups, and referrals that satisfy the National Quality Forum (NQF) measure requirements for Meaningful Use.</a:t>
            </a:r>
          </a:p>
          <a:p>
            <a:pPr marL="2286000" lvl="4" indent="-457200">
              <a:spcBef>
                <a:spcPts val="600"/>
              </a:spcBef>
              <a:buFont typeface="+mj-lt"/>
              <a:buAutoNum type="arabicPeriod"/>
            </a:pPr>
            <a:r>
              <a:rPr lang="en-US" sz="1600" dirty="0" smtClean="0">
                <a:solidFill>
                  <a:srgbClr val="003366"/>
                </a:solidFill>
                <a:latin typeface="Arial" charset="0"/>
                <a:ea typeface="ＭＳ Ｐゴシック" charset="-128"/>
              </a:rPr>
              <a:t>Template Guidelines – Can be used for any item.</a:t>
            </a:r>
          </a:p>
          <a:p>
            <a:pPr marL="2286000" lvl="4" indent="-457200">
              <a:spcBef>
                <a:spcPts val="600"/>
              </a:spcBef>
              <a:buFont typeface="+mj-lt"/>
              <a:buAutoNum type="arabicPeriod"/>
            </a:pPr>
            <a:endParaRPr lang="en-US" sz="1600" dirty="0" smtClean="0">
              <a:solidFill>
                <a:srgbClr val="003366"/>
              </a:solidFill>
              <a:latin typeface="Arial" charset="0"/>
              <a:ea typeface="ＭＳ Ｐゴシック" charset="-128"/>
            </a:endParaRPr>
          </a:p>
          <a:p>
            <a:pPr lvl="4" indent="-168275">
              <a:spcBef>
                <a:spcPts val="600"/>
              </a:spcBef>
              <a:buFont typeface="Arial" pitchFamily="34" charset="0"/>
              <a:buChar char="•"/>
            </a:pPr>
            <a:r>
              <a:rPr lang="en-US" sz="1600" dirty="0" smtClean="0">
                <a:solidFill>
                  <a:srgbClr val="003366"/>
                </a:solidFill>
                <a:latin typeface="Arial" charset="0"/>
                <a:ea typeface="ＭＳ Ｐゴシック" charset="-128"/>
              </a:rPr>
              <a:t>These are set in CareGuide Admin for Enterprise and Personal Templates.</a:t>
            </a:r>
          </a:p>
          <a:p>
            <a:pPr lvl="4" indent="-168275">
              <a:spcBef>
                <a:spcPts val="600"/>
              </a:spcBef>
              <a:buFont typeface="Arial" pitchFamily="34" charset="0"/>
              <a:buChar char="•"/>
            </a:pPr>
            <a:r>
              <a:rPr lang="en-US" sz="1600" dirty="0" smtClean="0">
                <a:solidFill>
                  <a:srgbClr val="003366"/>
                </a:solidFill>
                <a:latin typeface="Arial" charset="0"/>
                <a:ea typeface="ＭＳ Ｐゴシック" charset="-128"/>
              </a:rPr>
              <a:t>A red exclamation point next to an item in the CareGuide indicates it has a Guideline.</a:t>
            </a:r>
          </a:p>
          <a:p>
            <a:pPr lvl="4" indent="-168275">
              <a:spcBef>
                <a:spcPts val="600"/>
              </a:spcBef>
              <a:buFont typeface="Arial" pitchFamily="34" charset="0"/>
              <a:buChar char="•"/>
            </a:pPr>
            <a:r>
              <a:rPr lang="en-US" sz="1600" dirty="0" smtClean="0">
                <a:solidFill>
                  <a:srgbClr val="003366"/>
                </a:solidFill>
                <a:latin typeface="Arial" charset="0"/>
                <a:ea typeface="ＭＳ Ｐゴシック" charset="-128"/>
              </a:rPr>
              <a:t>Accessed by right-clicking on an item with a red exclamation point and selecting Guidelines.</a:t>
            </a:r>
          </a:p>
          <a:p>
            <a:endParaRPr lang="en-US" dirty="0"/>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NeueLT Std Lt"/>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 Slides</Template>
  <TotalTime>3368</TotalTime>
  <Words>3155</Words>
  <Application>Microsoft Office PowerPoint</Application>
  <PresentationFormat>On-screen Show (4:3)</PresentationFormat>
  <Paragraphs>331</Paragraphs>
  <Slides>25</Slides>
  <Notes>14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Blank Presentation</vt:lpstr>
      <vt:lpstr>CareGuides</vt:lpstr>
      <vt:lpstr>Submit questions during the webcast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joining us today, for additional assistance….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to Specialty Mapping</dc:title>
  <dc:creator>katie.mcdonough</dc:creator>
  <cp:lastModifiedBy>Jewell Froisland</cp:lastModifiedBy>
  <cp:revision>214</cp:revision>
  <dcterms:created xsi:type="dcterms:W3CDTF">2011-05-25T19:52:14Z</dcterms:created>
  <dcterms:modified xsi:type="dcterms:W3CDTF">2013-07-23T17:12:16Z</dcterms:modified>
</cp:coreProperties>
</file>